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7" r:id="rId3"/>
    <p:sldId id="298" r:id="rId4"/>
    <p:sldId id="281" r:id="rId5"/>
    <p:sldId id="299" r:id="rId6"/>
    <p:sldId id="311" r:id="rId7"/>
    <p:sldId id="312" r:id="rId8"/>
    <p:sldId id="266" r:id="rId9"/>
    <p:sldId id="258" r:id="rId10"/>
    <p:sldId id="302" r:id="rId11"/>
    <p:sldId id="264" r:id="rId12"/>
    <p:sldId id="309" r:id="rId13"/>
    <p:sldId id="261" r:id="rId14"/>
    <p:sldId id="310" r:id="rId15"/>
    <p:sldId id="314" r:id="rId16"/>
    <p:sldId id="317" r:id="rId17"/>
    <p:sldId id="315" r:id="rId18"/>
    <p:sldId id="318" r:id="rId19"/>
    <p:sldId id="288" r:id="rId20"/>
    <p:sldId id="320" r:id="rId21"/>
    <p:sldId id="295" r:id="rId22"/>
    <p:sldId id="304" r:id="rId23"/>
    <p:sldId id="321" r:id="rId24"/>
    <p:sldId id="322" r:id="rId25"/>
    <p:sldId id="323" r:id="rId26"/>
    <p:sldId id="301" r:id="rId27"/>
    <p:sldId id="313" r:id="rId28"/>
    <p:sldId id="308" r:id="rId29"/>
    <p:sldId id="307" r:id="rId30"/>
    <p:sldId id="324" r:id="rId31"/>
    <p:sldId id="319" r:id="rId32"/>
    <p:sldId id="300" r:id="rId33"/>
    <p:sldId id="29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0EC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8" autoAdjust="0"/>
    <p:restoredTop sz="96362" autoAdjust="0"/>
  </p:normalViewPr>
  <p:slideViewPr>
    <p:cSldViewPr snapToGrid="0">
      <p:cViewPr varScale="1">
        <p:scale>
          <a:sx n="171" d="100"/>
          <a:sy n="171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6DC68-5618-4A06-8840-5B144E5B0AC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BBDD9-1F2E-4992-A6F7-5DA933B2A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3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E1B47-413E-487C-809C-78AC1C247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06051-5E64-4FAF-B578-BBDB2BEB1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EB68F-F6FD-4D62-AB8B-ED68F398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33BB1-A3E1-4B19-A4E2-3734B2BF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DF9D49-4982-4944-A71A-9EF928B2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0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B0BF4-CCD5-4A2F-8F63-ACEE4EF4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AF91A9-20C2-4765-A312-312321579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66A071-69F3-4298-A997-94BCA6FD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4F92-D147-4845-A24B-C42948CA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C7A76-A7BE-4FF4-BDEE-853728F9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891822-D4D8-4B85-A312-CA1051A72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F263EA-777D-4262-821E-CE349B27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C4749-025E-46A7-80AF-E1E49AFE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EF8ED-7B5B-4CA2-BA9C-FE42BF34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366E5-6BF5-4F6F-9001-5301774E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2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04699-B80D-4C35-A0FA-4ACB89E9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EF790-30C0-4E85-BB5F-69C0D296B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3408C8-2824-4B35-A236-0F931B02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990E4-C90D-4A37-8B3B-3838DBED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81BADC-10B2-4B52-9B8F-1895F95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8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09267-B85C-469D-A03D-DD774E16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430E5-592A-4C71-B76B-F53CC430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20349E-8B4C-4864-902C-595FD4B0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91FD7-F7A9-43E5-849C-5458798B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98E17-C882-4659-8728-498999B5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3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A7820-8B81-450A-8C6F-1FAD7245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BBE79-B406-49B3-B861-FB9F60C88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ED47-3F26-4345-B3F6-D91EC4BF1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0AD639-44FE-4B13-8568-31A9D0EE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431393-7782-42FE-AC2F-FD8B6DA0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8ED21-4507-4FE6-84A0-96A1D4A1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11C04-5E78-4E3A-8070-CBC625C5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6D2577-88EB-4744-B937-0E48FB6F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8E6076-BEF2-4BFF-BB00-5FDB1CACF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DEDFF-72A8-46F9-8297-13F206EC9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FE4147-1090-44D9-AC2A-945BEFB9C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80AD56-3B0B-497C-ADA9-00F1BE5C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AD97E8-AFDD-4209-9EB8-F44BB602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D92271-E296-4658-AA9B-11B72F52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6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2BC4A-4F96-4B28-A570-8A1DC7EF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9D757-3F70-4114-A0EA-7D1699AE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6FE6DE-E556-4F53-91C1-88C03A22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02613F-3167-423F-81EB-959307C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3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34C1B6-C43B-4559-B038-576CB8C8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1/21/19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3DD134-D0E1-4966-A9BA-965D3F9D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4F33AD-449A-478F-B27C-3BD8F0AA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6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FCB00-843D-4B89-9998-5C0B4ABC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0037E-CD2E-412F-BBAD-19E6981F5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E007D8-898B-478B-9818-39C6A22E4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F4EB28-92EA-4179-93CD-FE6F7115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74ADB4-56E9-4550-AF31-430BF3F9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570570-3AAD-4C14-AC29-1A04366B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8202F-C3CA-49DC-886B-99FBB7B3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53F178-6438-4848-B7B6-E7746BD53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52A07-2AF5-4CD4-82FA-AE2C1FC2D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362794-8677-4BD1-A7B4-3D49EEC5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1C0B4-BE83-4A6C-AE7F-F055F80D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84326C-D97E-426A-A58D-DC3BCF3A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C02CC7-EEF6-413D-81E8-4A436F40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47F03E-D521-4B2C-84D1-3566C1E35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905FB-F4D3-41AE-A84E-8E11EBC6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6A8D8-1B63-47EF-BEEB-F074D48FF87B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112F4-D30B-436A-9DFB-7E2931B5D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9CEA-77E6-4D7C-BF9E-006E01CAE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2599D-760A-42A9-8901-4C60C1A8F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ruminoreticulum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ngjunna.github.io/" TargetMode="External"/><Relationship Id="rId2" Type="http://schemas.openxmlformats.org/officeDocument/2006/relationships/hyperlink" Target="https://github.com/YoungjunN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hyperlink" Target="https://github.com/adatala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adatalab/fe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datalab/hanwoo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ngjunna.github.io/adatalab/parturition" TargetMode="External"/><Relationship Id="rId2" Type="http://schemas.openxmlformats.org/officeDocument/2006/relationships/hyperlink" Target="https://github.com/adatalab/dairyCatt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adatalab/CH4goa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12" Type="http://schemas.openxmlformats.org/officeDocument/2006/relationships/image" Target="../media/image44.tiff"/><Relationship Id="rId2" Type="http://schemas.openxmlformats.org/officeDocument/2006/relationships/image" Target="../media/image2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47.png"/><Relationship Id="rId10" Type="http://schemas.openxmlformats.org/officeDocument/2006/relationships/image" Target="../media/image39.png"/><Relationship Id="rId4" Type="http://schemas.microsoft.com/office/2007/relationships/hdphoto" Target="../media/hdphoto2.wdp"/><Relationship Id="rId9" Type="http://schemas.openxmlformats.org/officeDocument/2006/relationships/image" Target="../media/image38.png"/><Relationship Id="rId1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hyperlink" Target="https://adatalab.github.io/hanwoolab-example/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atalab.github.io/dairylab-pro/" TargetMode="External"/><Relationship Id="rId4" Type="http://schemas.openxmlformats.org/officeDocument/2006/relationships/image" Target="../media/image5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3438-FED5-4FEB-B905-C09ADA08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9288"/>
            <a:ext cx="9144000" cy="2387600"/>
          </a:xfrm>
        </p:spPr>
        <p:txBody>
          <a:bodyPr/>
          <a:lstStyle/>
          <a:p>
            <a:r>
              <a:rPr lang="en-US" dirty="0"/>
              <a:t>R for animal science:</a:t>
            </a:r>
            <a:br>
              <a:rPr lang="en-US" dirty="0"/>
            </a:br>
            <a:r>
              <a:rPr lang="en-US" sz="4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</a:t>
            </a:r>
            <a:r>
              <a:rPr lang="en-US" sz="48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adatalab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9BA32-3764-4FC2-AAD5-E0DED9AC4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9896"/>
            <a:ext cx="9144000" cy="262762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Youngjun</a:t>
            </a:r>
            <a:r>
              <a:rPr lang="en-US" sz="3200" b="1" dirty="0"/>
              <a:t> Na, PhD</a:t>
            </a:r>
          </a:p>
          <a:p>
            <a:endParaRPr lang="en-US" dirty="0"/>
          </a:p>
          <a:p>
            <a:r>
              <a:rPr lang="en-US" dirty="0"/>
              <a:t>Department of animal science and technology</a:t>
            </a:r>
          </a:p>
          <a:p>
            <a:r>
              <a:rPr lang="en-US" dirty="0" err="1"/>
              <a:t>Konkuk</a:t>
            </a:r>
            <a:r>
              <a:rPr lang="en-US" dirty="0"/>
              <a:t> University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ruminoreticulum@gmail.com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1BA588-913A-DA4F-AC62-E2133510B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94289"/>
            <a:ext cx="1394400" cy="13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1BF6B-A924-784F-877E-B68E4D45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열화상 카메라를 이용한 동물 행동 추적</a:t>
            </a:r>
          </a:p>
        </p:txBody>
      </p:sp>
      <p:pic>
        <p:nvPicPr>
          <p:cNvPr id="4" name="_x550563936" descr="EMB00004aec0c24">
            <a:extLst>
              <a:ext uri="{FF2B5EF4-FFF2-40B4-BE49-F238E27FC236}">
                <a16:creationId xmlns:a16="http://schemas.microsoft.com/office/drawing/2014/main" id="{5BE61B3F-CA0E-CF42-A576-96E2599B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70" y="3420200"/>
            <a:ext cx="3803229" cy="296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550563856" descr="EMB00004aec0c21">
            <a:extLst>
              <a:ext uri="{FF2B5EF4-FFF2-40B4-BE49-F238E27FC236}">
                <a16:creationId xmlns:a16="http://schemas.microsoft.com/office/drawing/2014/main" id="{CDFC580E-36AD-9E42-B749-0582EA59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9" y="1657996"/>
            <a:ext cx="511968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649C4AD6-FDDB-924D-AE4A-A602239BB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59" y="2985869"/>
            <a:ext cx="10314250" cy="393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_x557607408" descr="EMB00004aec0c2d">
            <a:extLst>
              <a:ext uri="{FF2B5EF4-FFF2-40B4-BE49-F238E27FC236}">
                <a16:creationId xmlns:a16="http://schemas.microsoft.com/office/drawing/2014/main" id="{01F50F06-78D1-B948-B955-D6C9E5D70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15" y="1722056"/>
            <a:ext cx="4838700" cy="139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6FE451F-8929-3742-A277-7844C4B501C6}"/>
              </a:ext>
            </a:extLst>
          </p:cNvPr>
          <p:cNvSpPr/>
          <p:nvPr/>
        </p:nvSpPr>
        <p:spPr>
          <a:xfrm>
            <a:off x="6096000" y="5740945"/>
            <a:ext cx="5636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Kim </a:t>
            </a:r>
            <a:r>
              <a:rPr lang="en-US" altLang="ko-KR" i="1" dirty="0"/>
              <a:t>et al.,</a:t>
            </a:r>
            <a:r>
              <a:rPr lang="en-US" altLang="ko-KR" dirty="0"/>
              <a:t> </a:t>
            </a:r>
            <a:r>
              <a:rPr lang="ko-KR" altLang="en-US" dirty="0" err="1"/>
              <a:t>Thermal</a:t>
            </a:r>
            <a:r>
              <a:rPr lang="ko-KR" altLang="en-US" dirty="0"/>
              <a:t> </a:t>
            </a:r>
            <a:r>
              <a:rPr lang="ko-KR" altLang="en-US" dirty="0" err="1"/>
              <a:t>Sensor-based</a:t>
            </a:r>
            <a:r>
              <a:rPr lang="ko-KR" altLang="en-US" dirty="0"/>
              <a:t> </a:t>
            </a:r>
            <a:r>
              <a:rPr lang="ko-KR" altLang="en-US" dirty="0" err="1"/>
              <a:t>Multiple</a:t>
            </a:r>
            <a:r>
              <a:rPr lang="ko-KR" altLang="en-US" dirty="0"/>
              <a:t> </a:t>
            </a:r>
            <a:r>
              <a:rPr lang="ko-KR" altLang="en-US" dirty="0" err="1"/>
              <a:t>Object</a:t>
            </a:r>
            <a:r>
              <a:rPr lang="ko-KR" altLang="en-US" dirty="0"/>
              <a:t> </a:t>
            </a:r>
            <a:r>
              <a:rPr lang="ko-KR" altLang="en-US" dirty="0" err="1"/>
              <a:t>Tracking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Intelligent</a:t>
            </a:r>
            <a:r>
              <a:rPr lang="ko-KR" altLang="en-US" dirty="0"/>
              <a:t> </a:t>
            </a:r>
            <a:r>
              <a:rPr lang="ko-KR" altLang="en-US" dirty="0" err="1"/>
              <a:t>Livestock</a:t>
            </a:r>
            <a:r>
              <a:rPr lang="ko-KR" altLang="en-US" dirty="0"/>
              <a:t> </a:t>
            </a:r>
            <a:r>
              <a:rPr lang="ko-KR" altLang="en-US" dirty="0" err="1"/>
              <a:t>Breeding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2017. IEEE Access.</a:t>
            </a:r>
            <a:endParaRPr lang="ko-KR" altLang="en-US" dirty="0"/>
          </a:p>
        </p:txBody>
      </p:sp>
      <p:pic>
        <p:nvPicPr>
          <p:cNvPr id="9" name="열화상 예시">
            <a:hlinkClick r:id="" action="ppaction://media"/>
            <a:extLst>
              <a:ext uri="{FF2B5EF4-FFF2-40B4-BE49-F238E27FC236}">
                <a16:creationId xmlns:a16="http://schemas.microsoft.com/office/drawing/2014/main" id="{B7C930A6-C3B9-C942-B101-518671652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8162" y="3228850"/>
            <a:ext cx="5554235" cy="230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A73AA-371D-4B5A-8EB7-81879A1D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우리나라의 여건 </a:t>
            </a:r>
            <a:r>
              <a:rPr lang="en-US" altLang="ko-KR" dirty="0"/>
              <a:t>= </a:t>
            </a:r>
            <a:r>
              <a:rPr lang="ko-KR" altLang="en-US" sz="2000" dirty="0"/>
              <a:t>수많은 데이터들이 비교적 체계적으로 관리되고 있음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D443F9-AFB1-4060-8FC7-FA5D326E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12" y="2892603"/>
            <a:ext cx="2803278" cy="276629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6E56A2C-0EAB-445C-887D-A3C03A1D8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553236"/>
              </p:ext>
            </p:extLst>
          </p:nvPr>
        </p:nvGraphicFramePr>
        <p:xfrm>
          <a:off x="8308459" y="3047534"/>
          <a:ext cx="1674442" cy="61064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74442">
                  <a:extLst>
                    <a:ext uri="{9D8B030D-6E8A-4147-A177-3AD203B41FA5}">
                      <a16:colId xmlns:a16="http://schemas.microsoft.com/office/drawing/2014/main" val="2261087460"/>
                    </a:ext>
                  </a:extLst>
                </a:gridCol>
              </a:tblGrid>
              <a:tr h="2565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축산물품질평가원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447663"/>
                  </a:ext>
                </a:extLst>
              </a:tr>
              <a:tr h="351562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ko-KR" altLang="en-US" sz="1100" dirty="0" err="1"/>
                        <a:t>소도체</a:t>
                      </a:r>
                      <a:r>
                        <a:rPr lang="ko-KR" altLang="en-US" sz="1100" dirty="0"/>
                        <a:t> 정보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457286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6DC0DE-65AD-4662-B025-3AC317388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332932"/>
              </p:ext>
            </p:extLst>
          </p:nvPr>
        </p:nvGraphicFramePr>
        <p:xfrm>
          <a:off x="1394054" y="2469218"/>
          <a:ext cx="1377871" cy="187442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77871">
                  <a:extLst>
                    <a:ext uri="{9D8B030D-6E8A-4147-A177-3AD203B41FA5}">
                      <a16:colId xmlns:a16="http://schemas.microsoft.com/office/drawing/2014/main" val="2261087460"/>
                    </a:ext>
                  </a:extLst>
                </a:gridCol>
              </a:tblGrid>
              <a:tr h="2742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err="1"/>
                        <a:t>한국종축개량협회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447663"/>
                  </a:ext>
                </a:extLst>
              </a:tr>
              <a:tr h="1577297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ko-KR" altLang="en-US" sz="1100" dirty="0"/>
                        <a:t>젖소개량사업소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/>
                        <a:t>혈통정보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/>
                        <a:t>검정성적</a:t>
                      </a:r>
                      <a:endParaRPr lang="en-US" altLang="ko-KR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100" dirty="0"/>
                        <a:t>   = </a:t>
                      </a:r>
                      <a:r>
                        <a:rPr lang="ko-KR" altLang="en-US" sz="1100" dirty="0"/>
                        <a:t>유량</a:t>
                      </a:r>
                      <a:endParaRPr lang="en-US" altLang="ko-KR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100" dirty="0"/>
                        <a:t>   = </a:t>
                      </a:r>
                      <a:r>
                        <a:rPr lang="ko-KR" altLang="en-US" sz="1100" dirty="0" err="1"/>
                        <a:t>유성분</a:t>
                      </a:r>
                      <a:endParaRPr lang="en-US" altLang="ko-KR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100" dirty="0"/>
                        <a:t>   = </a:t>
                      </a:r>
                      <a:r>
                        <a:rPr lang="ko-KR" altLang="en-US" sz="1100" dirty="0"/>
                        <a:t>번식효율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endParaRPr lang="en-US" altLang="ko-KR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1100" dirty="0"/>
                        <a:t>한우개량사업소</a:t>
                      </a:r>
                      <a:endParaRPr lang="en-US" altLang="ko-KR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혈통정보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457286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520F04-7BCD-49BE-A995-DF789B3E9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029961"/>
              </p:ext>
            </p:extLst>
          </p:nvPr>
        </p:nvGraphicFramePr>
        <p:xfrm>
          <a:off x="1369005" y="5390588"/>
          <a:ext cx="1377871" cy="11022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77871">
                  <a:extLst>
                    <a:ext uri="{9D8B030D-6E8A-4147-A177-3AD203B41FA5}">
                      <a16:colId xmlns:a16="http://schemas.microsoft.com/office/drawing/2014/main" val="2261087460"/>
                    </a:ext>
                  </a:extLst>
                </a:gridCol>
              </a:tblGrid>
              <a:tr h="2565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축산환경관리원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447663"/>
                  </a:ext>
                </a:extLst>
              </a:tr>
              <a:tr h="843207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ko-KR" altLang="en-US" sz="1100" dirty="0"/>
                        <a:t>가축분뇨 발생 정보</a:t>
                      </a:r>
                      <a:endParaRPr lang="en-US" altLang="ko-KR" sz="1100" dirty="0"/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ko-KR" altLang="en-US" sz="1100" dirty="0"/>
                        <a:t>공동자원화 정보</a:t>
                      </a:r>
                      <a:endParaRPr lang="en-US" altLang="ko-KR" sz="1100" dirty="0"/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ko-KR" altLang="en-US" sz="1100" dirty="0"/>
                        <a:t>악취 정보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457286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C9870B7-2C66-42A0-B1C6-98F00F4D3E25}"/>
              </a:ext>
            </a:extLst>
          </p:cNvPr>
          <p:cNvSpPr/>
          <p:nvPr/>
        </p:nvSpPr>
        <p:spPr>
          <a:xfrm>
            <a:off x="1253274" y="2070050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혈통</a:t>
            </a:r>
            <a:r>
              <a:rPr lang="en-US" altLang="ko-KR" b="1" dirty="0"/>
              <a:t>/</a:t>
            </a:r>
            <a:r>
              <a:rPr lang="ko-KR" altLang="en-US" b="1" dirty="0"/>
              <a:t>검정성적</a:t>
            </a:r>
            <a:endParaRPr 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303237-52AC-4295-A337-5FDCDB51102B}"/>
              </a:ext>
            </a:extLst>
          </p:cNvPr>
          <p:cNvSpPr/>
          <p:nvPr/>
        </p:nvSpPr>
        <p:spPr>
          <a:xfrm>
            <a:off x="8192534" y="2630526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/>
              <a:t>소도체</a:t>
            </a:r>
            <a:r>
              <a:rPr lang="ko-KR" altLang="en-US" b="1" dirty="0"/>
              <a:t> 등급 정보</a:t>
            </a:r>
            <a:endParaRPr 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BB8B5E-ADEF-402A-BA0D-06723F706559}"/>
              </a:ext>
            </a:extLst>
          </p:cNvPr>
          <p:cNvSpPr/>
          <p:nvPr/>
        </p:nvSpPr>
        <p:spPr>
          <a:xfrm>
            <a:off x="1220993" y="5028743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분뇨</a:t>
            </a:r>
            <a:r>
              <a:rPr lang="en-US" altLang="ko-KR" b="1" dirty="0"/>
              <a:t>/</a:t>
            </a:r>
            <a:r>
              <a:rPr lang="ko-KR" altLang="en-US" b="1" dirty="0"/>
              <a:t>환경정보</a:t>
            </a:r>
            <a:endParaRPr lang="en-US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2BE5E48-8D2D-4B46-8D16-9A77AE2C9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968187"/>
              </p:ext>
            </p:extLst>
          </p:nvPr>
        </p:nvGraphicFramePr>
        <p:xfrm>
          <a:off x="8595758" y="4880063"/>
          <a:ext cx="1377871" cy="11887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77871">
                  <a:extLst>
                    <a:ext uri="{9D8B030D-6E8A-4147-A177-3AD203B41FA5}">
                      <a16:colId xmlns:a16="http://schemas.microsoft.com/office/drawing/2014/main" val="2261087460"/>
                    </a:ext>
                  </a:extLst>
                </a:gridCol>
              </a:tblGrid>
              <a:tr h="2565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기상청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447663"/>
                  </a:ext>
                </a:extLst>
              </a:tr>
              <a:tr h="916916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1100" dirty="0"/>
                        <a:t>기상 데이터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/>
                        <a:t>온도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/>
                        <a:t>습도</a:t>
                      </a:r>
                      <a:endParaRPr lang="en-US" altLang="ko-KR" sz="11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altLang="ko-KR" sz="1100" dirty="0"/>
                        <a:t>THI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/>
                        <a:t>풍속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457286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D1643E-1573-4FCB-8C49-6C2E816E1209}"/>
              </a:ext>
            </a:extLst>
          </p:cNvPr>
          <p:cNvSpPr/>
          <p:nvPr/>
        </p:nvSpPr>
        <p:spPr>
          <a:xfrm>
            <a:off x="8553810" y="45462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기상정보</a:t>
            </a:r>
            <a:endParaRPr 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4729D3-B987-4F53-BE3C-80E2841D5618}"/>
              </a:ext>
            </a:extLst>
          </p:cNvPr>
          <p:cNvSpPr/>
          <p:nvPr/>
        </p:nvSpPr>
        <p:spPr>
          <a:xfrm>
            <a:off x="4845974" y="252057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/>
              <a:t>공공데이터포털</a:t>
            </a:r>
            <a:endParaRPr lang="en-US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DC2A9C5-3AB9-4E15-9D95-A1E5D4E9603B}"/>
              </a:ext>
            </a:extLst>
          </p:cNvPr>
          <p:cNvSpPr/>
          <p:nvPr/>
        </p:nvSpPr>
        <p:spPr>
          <a:xfrm>
            <a:off x="3293480" y="3302795"/>
            <a:ext cx="578496" cy="36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40447D7-E4B8-4C52-886F-5D79EED15312}"/>
              </a:ext>
            </a:extLst>
          </p:cNvPr>
          <p:cNvSpPr/>
          <p:nvPr/>
        </p:nvSpPr>
        <p:spPr>
          <a:xfrm>
            <a:off x="3289677" y="4847399"/>
            <a:ext cx="578496" cy="36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ì¶ì°íê²½ê´ë¦¬ìì ëí ì´ë¯¸ì§ ê²ìê²°ê³¼">
            <a:extLst>
              <a:ext uri="{FF2B5EF4-FFF2-40B4-BE49-F238E27FC236}">
                <a16:creationId xmlns:a16="http://schemas.microsoft.com/office/drawing/2014/main" id="{BAB36002-AE46-4A4A-8F53-FF94E5B9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48" y="4557762"/>
            <a:ext cx="1994220" cy="41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ì¬ë¨ë²ì¸ íêµ­ì¢ì¶ê°ëíí">
            <a:extLst>
              <a:ext uri="{FF2B5EF4-FFF2-40B4-BE49-F238E27FC236}">
                <a16:creationId xmlns:a16="http://schemas.microsoft.com/office/drawing/2014/main" id="{4F080B23-B1CA-4267-9EFF-FC64ADC18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6" y="1649772"/>
            <a:ext cx="22479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ì¶ì°ë¬¼íì§íê°ì">
            <a:extLst>
              <a:ext uri="{FF2B5EF4-FFF2-40B4-BE49-F238E27FC236}">
                <a16:creationId xmlns:a16="http://schemas.microsoft.com/office/drawing/2014/main" id="{86AE985D-21B2-4F40-9042-724B9BDB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067" y="2243366"/>
            <a:ext cx="2335530" cy="3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ê¸°ìì²­ì ëí ì´ë¯¸ì§ ê²ìê²°ê³¼">
            <a:extLst>
              <a:ext uri="{FF2B5EF4-FFF2-40B4-BE49-F238E27FC236}">
                <a16:creationId xmlns:a16="http://schemas.microsoft.com/office/drawing/2014/main" id="{010DED48-727E-419B-9C52-D8CC4B95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86" y="4041539"/>
            <a:ext cx="1377871" cy="51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708D2B2-2621-4AF9-AB71-B7AC1681F37B}"/>
              </a:ext>
            </a:extLst>
          </p:cNvPr>
          <p:cNvSpPr/>
          <p:nvPr/>
        </p:nvSpPr>
        <p:spPr>
          <a:xfrm rot="10800000">
            <a:off x="7438309" y="3240511"/>
            <a:ext cx="578496" cy="36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15CA0E6-67B8-4B70-BD12-C4C8F5C6D758}"/>
              </a:ext>
            </a:extLst>
          </p:cNvPr>
          <p:cNvSpPr/>
          <p:nvPr/>
        </p:nvSpPr>
        <p:spPr>
          <a:xfrm rot="10800000">
            <a:off x="7434506" y="4785115"/>
            <a:ext cx="578496" cy="36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D676B-E356-3746-BBE6-37B9B906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ㄱ한우</a:t>
            </a:r>
            <a:r>
              <a:rPr kumimoji="1" lang="ko-KR" altLang="en-US" dirty="0"/>
              <a:t> 협동조합 데이터</a:t>
            </a:r>
            <a:r>
              <a:rPr kumimoji="1" lang="en-US" altLang="ko-KR" dirty="0"/>
              <a:t>(2014-2017)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496C47-849D-FD46-A36E-A598431E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약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만건의</a:t>
            </a:r>
            <a:r>
              <a:rPr kumimoji="1" lang="ko-KR" altLang="en-US" dirty="0"/>
              <a:t> 한우 </a:t>
            </a:r>
            <a:r>
              <a:rPr kumimoji="1" lang="ko-KR" altLang="en-US" dirty="0" err="1"/>
              <a:t>도체성적</a:t>
            </a:r>
            <a:r>
              <a:rPr kumimoji="1" lang="en-US" altLang="ko-KR" dirty="0"/>
              <a:t> + </a:t>
            </a:r>
            <a:r>
              <a:rPr kumimoji="1" lang="ko-KR" altLang="en-US" dirty="0"/>
              <a:t>유전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1A8D5D-65BD-1440-9538-51B49640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9679"/>
            <a:ext cx="8480079" cy="36172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FCBE60-5F24-104B-984F-B2CBA0DDAA00}"/>
              </a:ext>
            </a:extLst>
          </p:cNvPr>
          <p:cNvSpPr/>
          <p:nvPr/>
        </p:nvSpPr>
        <p:spPr>
          <a:xfrm flipH="1">
            <a:off x="8199864" y="3917795"/>
            <a:ext cx="104078" cy="22517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9572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516C51-6B07-654E-977A-486753162DC4}"/>
              </a:ext>
            </a:extLst>
          </p:cNvPr>
          <p:cNvSpPr/>
          <p:nvPr/>
        </p:nvSpPr>
        <p:spPr>
          <a:xfrm>
            <a:off x="0" y="-185854"/>
            <a:ext cx="12244039" cy="70438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CFA9D2-472B-47A4-A051-C71BB39C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넘치는 데이터를 어떻게 감당할 것인가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2D25A-EDEB-4AB3-8748-221A9556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내가 분석한다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대학원생에게 시킨다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 err="1"/>
              <a:t>포닥에게</a:t>
            </a:r>
            <a:r>
              <a:rPr lang="ko-KR" altLang="en-US" dirty="0"/>
              <a:t> 시킨다</a:t>
            </a:r>
            <a:endParaRPr lang="en-US" altLang="ko-KR" dirty="0"/>
          </a:p>
        </p:txBody>
      </p:sp>
      <p:pic>
        <p:nvPicPr>
          <p:cNvPr id="5124" name="Picture 4" descr="https://redtea.kr/pb/data/fun/0b37e6167d4922dd834fee49edfb7f60.jpeg">
            <a:extLst>
              <a:ext uri="{FF2B5EF4-FFF2-40B4-BE49-F238E27FC236}">
                <a16:creationId xmlns:a16="http://schemas.microsoft.com/office/drawing/2014/main" id="{6EE70C2B-0DA4-4657-92AA-8071D249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10" y="1732704"/>
            <a:ext cx="3580218" cy="47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redtea.kr/pb/data/fun/522e8c120a59481cccd2b8f6b7261886.jpeg">
            <a:extLst>
              <a:ext uri="{FF2B5EF4-FFF2-40B4-BE49-F238E27FC236}">
                <a16:creationId xmlns:a16="http://schemas.microsoft.com/office/drawing/2014/main" id="{9D9030CA-E1BE-4892-94D5-F67B08A25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623" y="1732704"/>
            <a:ext cx="3668394" cy="476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46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516C51-6B07-654E-977A-486753162D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CFA9D2-472B-47A4-A051-C71BB39C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포닥은</a:t>
            </a:r>
            <a:r>
              <a:rPr lang="ko-KR" altLang="en-US" sz="3200" dirty="0"/>
              <a:t> 넘치는 데이터를 어떻게 감당할 것인가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2D25A-EDEB-4AB3-8748-221A9556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trike="sngStrike" dirty="0"/>
              <a:t>내가 분석한다</a:t>
            </a:r>
            <a:endParaRPr lang="en-US" altLang="ko-KR" strike="sngStrike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trike="sngStrike" dirty="0"/>
              <a:t>대학원생에게 시킨다</a:t>
            </a:r>
            <a:endParaRPr lang="en-US" altLang="ko-KR" strike="sngStrike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b="1" dirty="0"/>
              <a:t>기계에게 시킨다</a:t>
            </a:r>
            <a:endParaRPr 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F93C3B-732C-2146-B701-3D665B67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322" y="1592263"/>
            <a:ext cx="3048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8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9ED58-28CC-524D-BA9B-4E82A407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동물 영양학의 바이블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사양표준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1953D-9561-144C-839A-75F073FE8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동물의 영양소 요구량을 과학적으로 제시하여 놓은 급여기준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쉽게 말해 </a:t>
            </a:r>
            <a:r>
              <a:rPr kumimoji="1" lang="ko-KR" altLang="en-US" u="sng" dirty="0"/>
              <a:t>동물의 일일 영양소 권장량</a:t>
            </a:r>
            <a:endParaRPr kumimoji="1" lang="en-US" altLang="ko-KR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BA0BFD-E1F8-5047-BB93-356D481A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496" y="3644464"/>
            <a:ext cx="2173638" cy="28208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7C7B45-5EF3-6D41-A3F7-56655AC6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0901"/>
            <a:ext cx="2555294" cy="3028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865CCF-C6A1-D849-910C-AF39F2DE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505" y="2748063"/>
            <a:ext cx="3658295" cy="37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69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79847-69C4-A342-B46C-2495D90E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모든 동물에게 균형적인 단 하나의 사료는 없다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FF0000"/>
                </a:highlight>
              </a:rPr>
              <a:t>.</a:t>
            </a:r>
            <a:endParaRPr kumimoji="1" lang="ko-KR" alt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D44CB2B-5AA7-944F-8E94-BECA9F1BE3B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2194590"/>
          <a:ext cx="10515602" cy="1799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1442">
                  <a:extLst>
                    <a:ext uri="{9D8B030D-6E8A-4147-A177-3AD203B41FA5}">
                      <a16:colId xmlns:a16="http://schemas.microsoft.com/office/drawing/2014/main" val="4087123730"/>
                    </a:ext>
                  </a:extLst>
                </a:gridCol>
                <a:gridCol w="2301040">
                  <a:extLst>
                    <a:ext uri="{9D8B030D-6E8A-4147-A177-3AD203B41FA5}">
                      <a16:colId xmlns:a16="http://schemas.microsoft.com/office/drawing/2014/main" val="3927177654"/>
                    </a:ext>
                  </a:extLst>
                </a:gridCol>
                <a:gridCol w="2301040">
                  <a:extLst>
                    <a:ext uri="{9D8B030D-6E8A-4147-A177-3AD203B41FA5}">
                      <a16:colId xmlns:a16="http://schemas.microsoft.com/office/drawing/2014/main" val="3439295550"/>
                    </a:ext>
                  </a:extLst>
                </a:gridCol>
                <a:gridCol w="2301040">
                  <a:extLst>
                    <a:ext uri="{9D8B030D-6E8A-4147-A177-3AD203B41FA5}">
                      <a16:colId xmlns:a16="http://schemas.microsoft.com/office/drawing/2014/main" val="3711537741"/>
                    </a:ext>
                  </a:extLst>
                </a:gridCol>
                <a:gridCol w="2301040">
                  <a:extLst>
                    <a:ext uri="{9D8B030D-6E8A-4147-A177-3AD203B41FA5}">
                      <a16:colId xmlns:a16="http://schemas.microsoft.com/office/drawing/2014/main" val="4253207509"/>
                    </a:ext>
                  </a:extLst>
                </a:gridCol>
              </a:tblGrid>
              <a:tr h="899946">
                <a:tc>
                  <a:txBody>
                    <a:bodyPr/>
                    <a:lstStyle/>
                    <a:p>
                      <a:pPr latinLnBrk="1"/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등지방두께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등심단면적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도체중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근내지방도</a:t>
                      </a:r>
                      <a:endParaRPr lang="ko-KR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577385"/>
                  </a:ext>
                </a:extLst>
              </a:tr>
              <a:tr h="899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13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93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448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14195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C280FED-C30F-CA44-B90B-6FBE8017E729}"/>
              </a:ext>
            </a:extLst>
          </p:cNvPr>
          <p:cNvSpPr/>
          <p:nvPr/>
        </p:nvSpPr>
        <p:spPr>
          <a:xfrm>
            <a:off x="838199" y="1690688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 err="1"/>
              <a:t>ㄱ한우</a:t>
            </a:r>
            <a:r>
              <a:rPr kumimoji="1" lang="ko-KR" altLang="en-US" sz="2400" dirty="0"/>
              <a:t> 협동조합 한우 </a:t>
            </a:r>
            <a:r>
              <a:rPr kumimoji="1" lang="en-US" altLang="ko-KR" sz="2400" dirty="0"/>
              <a:t>9,200 </a:t>
            </a:r>
            <a:r>
              <a:rPr kumimoji="1" lang="ko-KR" altLang="en-US" sz="2400" dirty="0"/>
              <a:t>마리의 도체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성적 평균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C1D9EF-9CB9-244C-9D0A-52AEE9A5A66B}"/>
              </a:ext>
            </a:extLst>
          </p:cNvPr>
          <p:cNvSpPr/>
          <p:nvPr/>
        </p:nvSpPr>
        <p:spPr>
          <a:xfrm>
            <a:off x="838199" y="4797980"/>
            <a:ext cx="896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dirty="0"/>
              <a:t>문제 </a:t>
            </a:r>
            <a:r>
              <a:rPr kumimoji="1" lang="en-US" altLang="ko-KR" sz="2000" dirty="0"/>
              <a:t>1)</a:t>
            </a:r>
            <a:r>
              <a:rPr kumimoji="1" lang="ko-KR" altLang="en-US" sz="2000" dirty="0"/>
              <a:t> 한우 </a:t>
            </a:r>
            <a:r>
              <a:rPr kumimoji="1" lang="en-US" altLang="ko-KR" sz="2000" dirty="0"/>
              <a:t>9,200</a:t>
            </a:r>
            <a:r>
              <a:rPr kumimoji="1" lang="ko-KR" altLang="en-US" sz="2000" dirty="0"/>
              <a:t> 마리 중 위 조건을 모두 만족시키는 한우는 몇 마리 였을까요</a:t>
            </a:r>
            <a:r>
              <a:rPr kumimoji="1"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29E9AA-B48C-D44A-89F7-4CEE97C616BD}"/>
              </a:ext>
            </a:extLst>
          </p:cNvPr>
          <p:cNvSpPr/>
          <p:nvPr/>
        </p:nvSpPr>
        <p:spPr>
          <a:xfrm>
            <a:off x="838199" y="5463727"/>
            <a:ext cx="10822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dirty="0"/>
              <a:t>문제 </a:t>
            </a:r>
            <a:r>
              <a:rPr kumimoji="1" lang="en-US" altLang="ko-KR" sz="2000" dirty="0"/>
              <a:t>2)</a:t>
            </a:r>
            <a:r>
              <a:rPr kumimoji="1" lang="ko-KR" altLang="en-US" sz="2000" dirty="0"/>
              <a:t> 한우 </a:t>
            </a:r>
            <a:r>
              <a:rPr kumimoji="1" lang="en-US" altLang="ko-KR" sz="2000" dirty="0"/>
              <a:t>9,200</a:t>
            </a:r>
            <a:r>
              <a:rPr kumimoji="1" lang="ko-KR" altLang="en-US" sz="2000" dirty="0"/>
              <a:t> 마리 중 위 조건에 </a:t>
            </a:r>
            <a:r>
              <a:rPr kumimoji="1" lang="en-US" altLang="ko-KR" sz="2000" dirty="0"/>
              <a:t>90-110%</a:t>
            </a:r>
            <a:r>
              <a:rPr kumimoji="1" lang="ko-KR" altLang="en-US" sz="2000" dirty="0"/>
              <a:t> 기준을 모두 만족시키는 한우는 몇 마리 였을까요</a:t>
            </a:r>
            <a:r>
              <a:rPr kumimoji="1"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EEF83-602D-CC41-988E-1517D409F238}"/>
              </a:ext>
            </a:extLst>
          </p:cNvPr>
          <p:cNvSpPr/>
          <p:nvPr/>
        </p:nvSpPr>
        <p:spPr>
          <a:xfrm>
            <a:off x="596544" y="365125"/>
            <a:ext cx="10998911" cy="5938398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90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29792-0BE3-DE4B-88F5-810D9B5A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교과서 </a:t>
            </a:r>
            <a:r>
              <a:rPr kumimoji="1" lang="en-US" altLang="ko-KR" dirty="0"/>
              <a:t>vs. </a:t>
            </a:r>
            <a:r>
              <a:rPr kumimoji="1" lang="ko-KR" altLang="en-US" dirty="0"/>
              <a:t>현실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4E750E-F895-0748-883E-4E124B28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3079"/>
            <a:ext cx="4181297" cy="31359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D89CF8-8816-2B4D-AF47-A3DD9F9D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82" y="2430316"/>
            <a:ext cx="3588215" cy="26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48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3B822-84C9-B849-B9D5-37F28B1F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평균에 대해서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813563-E1D4-1349-89E1-227945AF4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i="1" dirty="0"/>
              <a:t>“</a:t>
            </a:r>
            <a:r>
              <a:rPr kumimoji="1" lang="ko-KR" altLang="en-US" i="1" dirty="0"/>
              <a:t>전체적으로는 옳지만 개별적으로는 틀리는 법칙</a:t>
            </a:r>
            <a:r>
              <a:rPr kumimoji="1" lang="en-US" altLang="ko-KR" i="1" dirty="0"/>
              <a:t>.”</a:t>
            </a:r>
            <a:r>
              <a:rPr kumimoji="1" lang="ko-KR" altLang="en-US" i="1" dirty="0"/>
              <a:t> </a:t>
            </a:r>
            <a:r>
              <a:rPr kumimoji="1" lang="en-US" altLang="ko-KR" i="1" dirty="0"/>
              <a:t>_Claude Bernard</a:t>
            </a:r>
          </a:p>
          <a:p>
            <a:pPr>
              <a:lnSpc>
                <a:spcPct val="150000"/>
              </a:lnSpc>
            </a:pPr>
            <a:r>
              <a:rPr kumimoji="1" lang="en-US" altLang="ko-KR" i="1" dirty="0"/>
              <a:t>“</a:t>
            </a:r>
            <a:r>
              <a:rPr kumimoji="1" lang="ko-KR" altLang="en-US" i="1" dirty="0"/>
              <a:t>개개인을 무시한 채로 개개인을 이해할 수 없다</a:t>
            </a:r>
            <a:r>
              <a:rPr kumimoji="1" lang="en-US" altLang="ko-KR" i="1" dirty="0"/>
              <a:t>.”</a:t>
            </a:r>
            <a:r>
              <a:rPr kumimoji="1" lang="ko-KR" altLang="en-US" i="1" dirty="0"/>
              <a:t> </a:t>
            </a:r>
            <a:r>
              <a:rPr kumimoji="1" lang="en-US" altLang="ko-KR" i="1" dirty="0"/>
              <a:t>_Todd Rose</a:t>
            </a:r>
            <a:br>
              <a:rPr kumimoji="1" lang="en-US" altLang="ko-KR" dirty="0"/>
            </a:b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과거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막대한 자료를 수집</a:t>
            </a:r>
            <a:r>
              <a:rPr kumimoji="1" lang="en-US" altLang="ko-KR" dirty="0"/>
              <a:t>/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/</a:t>
            </a:r>
            <a:r>
              <a:rPr kumimoji="1" lang="ko-KR" altLang="en-US" dirty="0"/>
              <a:t>처리할 도구가 존재하지 않았음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현재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이제 막대한 자료를 수집</a:t>
            </a:r>
            <a:r>
              <a:rPr kumimoji="1" lang="en-US" altLang="ko-KR" dirty="0"/>
              <a:t>/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/</a:t>
            </a:r>
            <a:r>
              <a:rPr kumimoji="1" lang="ko-KR" altLang="en-US" dirty="0"/>
              <a:t>처리하는 것쯤은 아주 편리하고 시시한 일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u="sng" dirty="0"/>
              <a:t>BUT, </a:t>
            </a:r>
            <a:r>
              <a:rPr kumimoji="1" lang="ko-KR" altLang="en-US" u="sng" dirty="0"/>
              <a:t>이를 사용할 사고방식이 필요하다</a:t>
            </a:r>
            <a:r>
              <a:rPr kumimoji="1" lang="en-US" altLang="ko-KR" u="sng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책 추천</a:t>
            </a:r>
            <a:r>
              <a:rPr kumimoji="1" lang="en-US" altLang="ko-KR" dirty="0"/>
              <a:t>:</a:t>
            </a:r>
            <a:r>
              <a:rPr kumimoji="1" lang="ko-KR" altLang="en-US" dirty="0"/>
              <a:t> 평균의 종말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토드</a:t>
            </a:r>
            <a:r>
              <a:rPr kumimoji="1" lang="ko-KR" altLang="en-US" dirty="0"/>
              <a:t> 로즈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437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8247B-57C2-F244-BC50-44D9D364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28" y="2914651"/>
            <a:ext cx="10515600" cy="360252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dirty="0"/>
              <a:t>R packages for Animal science:</a:t>
            </a:r>
            <a:br>
              <a:rPr kumimoji="1" lang="en-US" altLang="ko-KR" sz="4000" dirty="0"/>
            </a:br>
            <a:r>
              <a:rPr kumimoji="1" lang="en-US" altLang="ko-KR" sz="4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animal data lab. (</a:t>
            </a:r>
            <a:r>
              <a:rPr kumimoji="1" lang="en-US" altLang="ko-KR" sz="40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adatalab</a:t>
            </a:r>
            <a:r>
              <a:rPr kumimoji="1" lang="en-US" altLang="ko-KR" sz="4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br>
              <a:rPr kumimoji="1" lang="ko-KR" altLang="en-US" sz="4000" dirty="0"/>
            </a:br>
            <a:br>
              <a:rPr kumimoji="1" lang="en-US" altLang="ko-KR" sz="4000" dirty="0"/>
            </a:br>
            <a:endParaRPr kumimoji="1" lang="ko-KR" altLang="en-US" sz="4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1560A7-B690-D947-BBE0-670C0826A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57" y="4151085"/>
            <a:ext cx="1219200" cy="1219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ED4E63-F75B-CB45-A749-CE1DB39EE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4" y="3211285"/>
            <a:ext cx="1219200" cy="1219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D363F0-47BA-194B-AB33-4D3862A08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211285"/>
            <a:ext cx="1219200" cy="1219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808B8B-4952-0441-B5D2-B14ADB8C5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389919"/>
            <a:ext cx="1219200" cy="1219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6E3A6-27C5-9F47-B4D2-BCAD48164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57" y="2296885"/>
            <a:ext cx="1219200" cy="12192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6FD2031-DD69-594F-B9BA-368F5C280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82" y="1382485"/>
            <a:ext cx="1219200" cy="12192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2BAAF6-2A64-FA41-9CEB-4EB927245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4122056"/>
            <a:ext cx="1219200" cy="1219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1259AE9-8B9A-7B41-8443-61943915C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6" y="3203674"/>
            <a:ext cx="1219200" cy="1219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60A6AA-ACC3-194D-9C64-F4352AF8F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5829" y="413385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17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27AE3-E065-E74F-85B4-B8162BA0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2"/>
            <a:ext cx="10515600" cy="13255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rgbClr val="00B050"/>
                </a:solidFill>
                <a:latin typeface="Monaco" pitchFamily="2" charset="0"/>
              </a:rPr>
              <a:t>library</a:t>
            </a:r>
            <a:r>
              <a:rPr kumimoji="1" lang="en-US" altLang="ko-KR" sz="3200" b="0" dirty="0">
                <a:latin typeface="Monaco" pitchFamily="2" charset="0"/>
              </a:rPr>
              <a:t>(</a:t>
            </a:r>
            <a:r>
              <a:rPr kumimoji="1" lang="en-US" altLang="ko-KR" sz="3200" b="0" dirty="0" err="1">
                <a:latin typeface="Monaco" pitchFamily="2" charset="0"/>
              </a:rPr>
              <a:t>youngjunna</a:t>
            </a:r>
            <a:r>
              <a:rPr kumimoji="1" lang="en-US" altLang="ko-KR" sz="3200" b="0" dirty="0">
                <a:latin typeface="Monaco" pitchFamily="2" charset="0"/>
              </a:rPr>
              <a:t>)</a:t>
            </a:r>
            <a:endParaRPr kumimoji="1" lang="ko-KR" altLang="en-US" sz="3200" b="0" dirty="0">
              <a:latin typeface="Monaco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634D70-CF39-4C44-B3E9-60A9E0AD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506"/>
            <a:ext cx="10515600" cy="50580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solidFill>
                  <a:srgbClr val="00B050"/>
                </a:solidFill>
                <a:latin typeface="Monaco" pitchFamily="2" charset="0"/>
              </a:rPr>
              <a:t># Information ----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Name &lt;- ”</a:t>
            </a:r>
            <a:r>
              <a:rPr kumimoji="1" lang="en-US" altLang="ko-KR" sz="1800" dirty="0" err="1">
                <a:latin typeface="Monaco" pitchFamily="2" charset="0"/>
              </a:rPr>
              <a:t>Youngjun</a:t>
            </a:r>
            <a:r>
              <a:rPr kumimoji="1" lang="en-US" altLang="ko-KR" sz="1800" dirty="0">
                <a:latin typeface="Monaco" pitchFamily="2" charset="0"/>
              </a:rPr>
              <a:t> Na”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Family &lt;- </a:t>
            </a:r>
            <a:r>
              <a:rPr kumimoji="1" lang="en-US" altLang="ko-KR" sz="1800" b="1" dirty="0" err="1">
                <a:solidFill>
                  <a:srgbClr val="00B050"/>
                </a:solidFill>
                <a:latin typeface="Monaco" pitchFamily="2" charset="0"/>
              </a:rPr>
              <a:t>data.frame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br>
              <a:rPr kumimoji="1" lang="en-US" altLang="ko-KR" sz="1800" dirty="0">
                <a:latin typeface="Monaco" pitchFamily="2" charset="0"/>
              </a:rPr>
            </a:br>
            <a:r>
              <a:rPr kumimoji="1" lang="en-US" altLang="ko-KR" sz="1800" dirty="0">
                <a:latin typeface="Monaco" pitchFamily="2" charset="0"/>
              </a:rPr>
              <a:t>		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family = </a:t>
            </a:r>
            <a:r>
              <a:rPr kumimoji="1" lang="en-US" altLang="ko-KR" sz="1800" dirty="0">
                <a:latin typeface="Monaco" pitchFamily="2" charset="0"/>
              </a:rPr>
              <a:t>c(“wife”, “son”, “daughter”), </a:t>
            </a:r>
            <a:br>
              <a:rPr kumimoji="1" lang="en-US" altLang="ko-KR" sz="1800" dirty="0">
                <a:latin typeface="Monaco" pitchFamily="2" charset="0"/>
              </a:rPr>
            </a:br>
            <a:r>
              <a:rPr kumimoji="1" lang="en-US" altLang="ko-KR" sz="1800" dirty="0">
                <a:latin typeface="Monaco" pitchFamily="2" charset="0"/>
              </a:rPr>
              <a:t>		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name =</a:t>
            </a:r>
            <a:r>
              <a:rPr kumimoji="1" lang="en-US" altLang="ko-KR" sz="1800" dirty="0">
                <a:latin typeface="Monaco" pitchFamily="2" charset="0"/>
              </a:rPr>
              <a:t> c(“</a:t>
            </a:r>
            <a:r>
              <a:rPr kumimoji="1" lang="en-US" altLang="ko-KR" sz="1800" dirty="0" err="1">
                <a:latin typeface="Monaco" pitchFamily="2" charset="0"/>
              </a:rPr>
              <a:t>Juhee</a:t>
            </a:r>
            <a:r>
              <a:rPr kumimoji="1" lang="en-US" altLang="ko-KR" sz="1800" dirty="0">
                <a:latin typeface="Monaco" pitchFamily="2" charset="0"/>
              </a:rPr>
              <a:t>”, “</a:t>
            </a:r>
            <a:r>
              <a:rPr kumimoji="1" lang="en-US" altLang="ko-KR" sz="1800" dirty="0" err="1">
                <a:latin typeface="Monaco" pitchFamily="2" charset="0"/>
              </a:rPr>
              <a:t>Sangwoo</a:t>
            </a:r>
            <a:r>
              <a:rPr kumimoji="1" lang="ko-KR" altLang="en-US" sz="1800" dirty="0">
                <a:latin typeface="Monaco" pitchFamily="2" charset="0"/>
              </a:rPr>
              <a:t>”</a:t>
            </a:r>
            <a:r>
              <a:rPr kumimoji="1" lang="en-US" altLang="ko-KR" sz="1800" dirty="0">
                <a:latin typeface="Monaco" pitchFamily="2" charset="0"/>
              </a:rPr>
              <a:t>, “</a:t>
            </a:r>
            <a:r>
              <a:rPr kumimoji="1" lang="en-US" altLang="ko-KR" sz="1800" dirty="0" err="1">
                <a:latin typeface="Monaco" pitchFamily="2" charset="0"/>
              </a:rPr>
              <a:t>Haon</a:t>
            </a:r>
            <a:r>
              <a:rPr kumimoji="1" lang="en-US" altLang="ko-KR" sz="1800" dirty="0">
                <a:latin typeface="Monaco" pitchFamily="2" charset="0"/>
              </a:rPr>
              <a:t>”)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	    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solidFill>
                  <a:srgbClr val="00B050"/>
                </a:solidFill>
                <a:latin typeface="Monaco" pitchFamily="2" charset="0"/>
              </a:rPr>
              <a:t># Link ----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[</a:t>
            </a:r>
            <a:r>
              <a:rPr kumimoji="1" lang="en-US" altLang="ko-KR" sz="1800" dirty="0" err="1">
                <a:latin typeface="Monaco" pitchFamily="2" charset="0"/>
              </a:rPr>
              <a:t>Github</a:t>
            </a:r>
            <a:r>
              <a:rPr kumimoji="1" lang="en-US" altLang="ko-KR" sz="1800" dirty="0">
                <a:latin typeface="Monaco" pitchFamily="2" charset="0"/>
              </a:rPr>
              <a:t>](</a:t>
            </a:r>
            <a:r>
              <a:rPr kumimoji="1" lang="en-US" altLang="ko-KR" sz="1800" dirty="0">
                <a:latin typeface="Monaco" pitchFamily="2" charset="0"/>
                <a:hlinkClick r:id="rId2"/>
              </a:rPr>
              <a:t>“https://github.com/YoungjunNa</a:t>
            </a:r>
            <a:r>
              <a:rPr kumimoji="1" lang="en-US" altLang="ko-KR" sz="1800" dirty="0">
                <a:latin typeface="Monaco" pitchFamily="2" charset="0"/>
              </a:rPr>
              <a:t>”)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[</a:t>
            </a:r>
            <a:r>
              <a:rPr kumimoji="1" lang="en-US" altLang="ko-KR" sz="1800" dirty="0" err="1">
                <a:latin typeface="Monaco" pitchFamily="2" charset="0"/>
              </a:rPr>
              <a:t>TechnicalBlog</a:t>
            </a:r>
            <a:r>
              <a:rPr kumimoji="1" lang="en-US" altLang="ko-KR" sz="1800" dirty="0">
                <a:latin typeface="Monaco" pitchFamily="2" charset="0"/>
              </a:rPr>
              <a:t>](</a:t>
            </a:r>
            <a:r>
              <a:rPr kumimoji="1" lang="en-US" altLang="ko-KR" sz="1800" dirty="0">
                <a:latin typeface="Monaco" pitchFamily="2" charset="0"/>
                <a:hlinkClick r:id="rId3"/>
              </a:rPr>
              <a:t>“https://youngjunna.github.io</a:t>
            </a:r>
            <a:r>
              <a:rPr kumimoji="1" lang="en-US" altLang="ko-KR" sz="1800" dirty="0">
                <a:latin typeface="Monaco" pitchFamily="2" charset="0"/>
              </a:rPr>
              <a:t>”)</a:t>
            </a:r>
            <a:endParaRPr kumimoji="1" lang="ko-KR" altLang="en-US" sz="18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612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DDF61-82C9-4F45-86D2-6E493FF5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작은 모델 만들기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0449E-4FE7-4F48-A2EE-CE388E18A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059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b="1" dirty="0"/>
              <a:t>준비물</a:t>
            </a:r>
            <a:r>
              <a:rPr kumimoji="1" lang="en-US" altLang="ko-KR" b="1" dirty="0"/>
              <a:t>: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Data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Computer (local PC or cloud)</a:t>
            </a:r>
          </a:p>
          <a:p>
            <a:pPr>
              <a:lnSpc>
                <a:spcPct val="150000"/>
              </a:lnSpc>
            </a:pPr>
            <a:r>
              <a:rPr kumimoji="1" lang="ko-KR" altLang="en-US" u="sng" dirty="0"/>
              <a:t>분석을 쉽게 만들어줄 </a:t>
            </a:r>
            <a:r>
              <a:rPr kumimoji="1" lang="en-US" altLang="ko-KR" u="sng" dirty="0"/>
              <a:t>tool</a:t>
            </a:r>
            <a:endParaRPr kumimoji="1"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87013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B4AD5-8457-8741-8229-30AA83BA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Project animal data lab. (</a:t>
            </a:r>
            <a:r>
              <a:rPr kumimoji="1" lang="en-US" altLang="ko-KR" dirty="0" err="1"/>
              <a:t>adatalab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165BD-3366-8347-BEFC-7E85FB925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82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hlinkClick r:id="rId2"/>
              </a:rPr>
              <a:t>https://github.com/adatalab</a:t>
            </a:r>
            <a:endParaRPr kumimoji="1" lang="en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동물 영양 연구 분석용 </a:t>
            </a:r>
            <a:r>
              <a:rPr kumimoji="1" lang="en-US" altLang="ko-KR" dirty="0"/>
              <a:t>R package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제작</a:t>
            </a:r>
            <a:endParaRPr kumimoji="1" lang="en-US" altLang="ko-KR" dirty="0"/>
          </a:p>
          <a:p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8873803-071B-994E-BEE4-FC5850F464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199" y="3278038"/>
          <a:ext cx="10834992" cy="31836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8748">
                  <a:extLst>
                    <a:ext uri="{9D8B030D-6E8A-4147-A177-3AD203B41FA5}">
                      <a16:colId xmlns:a16="http://schemas.microsoft.com/office/drawing/2014/main" val="753474289"/>
                    </a:ext>
                  </a:extLst>
                </a:gridCol>
                <a:gridCol w="5373317">
                  <a:extLst>
                    <a:ext uri="{9D8B030D-6E8A-4147-A177-3AD203B41FA5}">
                      <a16:colId xmlns:a16="http://schemas.microsoft.com/office/drawing/2014/main" val="3544650708"/>
                    </a:ext>
                  </a:extLst>
                </a:gridCol>
                <a:gridCol w="2752927">
                  <a:extLst>
                    <a:ext uri="{9D8B030D-6E8A-4147-A177-3AD203B41FA5}">
                      <a16:colId xmlns:a16="http://schemas.microsoft.com/office/drawing/2014/main" val="3136730305"/>
                    </a:ext>
                  </a:extLst>
                </a:gridCol>
              </a:tblGrid>
              <a:tr h="729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요구량 설정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결과분석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사료배합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794128"/>
                  </a:ext>
                </a:extLst>
              </a:tr>
              <a:tr h="245392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08266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E9B081C-B5F1-184B-A53F-ED839BC9E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66" y="4599561"/>
            <a:ext cx="1219200" cy="1219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AEEBC9-5C65-0947-B8D1-9E030B478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4169773"/>
            <a:ext cx="1219200" cy="1219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E3243F-7344-234B-BC45-30274D778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34" y="5075315"/>
            <a:ext cx="1219200" cy="1219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4D22EB-7D18-1543-B30B-BD173DCCC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41" y="4161000"/>
            <a:ext cx="1219200" cy="1219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629602-E2AF-B644-BC2A-F58D24FAE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19" y="5075687"/>
            <a:ext cx="1219200" cy="1219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8F0346-65E9-0A47-9AFF-E64A06FDEF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814" y="4494179"/>
            <a:ext cx="1219200" cy="121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8E0A23-9DDE-E34F-A070-07BA01326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8246" y="416537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9D2F2-75FD-5A49-B3D5-C75835A3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Package: feed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5AE12-62D9-4348-BC13-5AD2A2B1C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hlinkClick r:id="rId2"/>
              </a:rPr>
              <a:t>https://github.com/adatalab/feed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Imports: </a:t>
            </a:r>
            <a:r>
              <a:rPr lang="en-US" altLang="ko-KR" u="sng" dirty="0" err="1"/>
              <a:t>rvest</a:t>
            </a:r>
            <a:r>
              <a:rPr lang="en-US" altLang="ko-KR" u="sng" dirty="0"/>
              <a:t>, ggplot2, </a:t>
            </a:r>
            <a:r>
              <a:rPr lang="en-US" altLang="ko-KR" u="sng" dirty="0" err="1"/>
              <a:t>dplyr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feed_list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feed_search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feed_info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feed_compare</a:t>
            </a:r>
            <a:r>
              <a:rPr kumimoji="1" lang="en" altLang="ko-KR" dirty="0"/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57FF3C-C38A-0B47-BB9A-9D4053D7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958" y="365125"/>
            <a:ext cx="1703638" cy="17036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A5FBBA-6B30-CD44-AB06-933D0020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571" y="2695073"/>
            <a:ext cx="4495304" cy="38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8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9D2F2-75FD-5A49-B3D5-C75835A3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Package: </a:t>
            </a:r>
            <a:r>
              <a:rPr kumimoji="1" lang="en-US" altLang="ko-KR" dirty="0" err="1"/>
              <a:t>hanwoo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5AE12-62D9-4348-BC13-5AD2A2B1C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hlinkClick r:id="rId2"/>
              </a:rPr>
              <a:t>https://github.com/adatalab/hanwoo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Imports: </a:t>
            </a:r>
            <a:r>
              <a:rPr lang="en-US" altLang="ko-KR" u="sng" dirty="0"/>
              <a:t>XML, </a:t>
            </a:r>
            <a:r>
              <a:rPr lang="en-US" altLang="ko-KR" u="sng" dirty="0" err="1"/>
              <a:t>dplyr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hanwoo_info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hanwoo_bull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en" altLang="ko-KR" dirty="0"/>
              <a:t>Functions for import the nutrient requirements of </a:t>
            </a:r>
            <a:r>
              <a:rPr kumimoji="1" lang="en" altLang="ko-KR" dirty="0" err="1"/>
              <a:t>Hanwoo</a:t>
            </a:r>
            <a:r>
              <a:rPr kumimoji="1" lang="en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C4E7CA-E2FB-BE41-B884-FD689F953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00" y="489243"/>
            <a:ext cx="1703637" cy="17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4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9D2F2-75FD-5A49-B3D5-C75835A3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Package: </a:t>
            </a:r>
            <a:r>
              <a:rPr kumimoji="1" lang="en-US" altLang="ko-KR" dirty="0" err="1"/>
              <a:t>dairyCattle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5AE12-62D9-4348-BC13-5AD2A2B1C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9877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hlinkClick r:id="rId2"/>
              </a:rPr>
              <a:t>https://github.com/adatalab/dairyCattle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Imports: </a:t>
            </a:r>
            <a:r>
              <a:rPr lang="en-US" altLang="ko-KR" u="sng" dirty="0"/>
              <a:t>ggplot2, </a:t>
            </a:r>
            <a:r>
              <a:rPr lang="en-US" altLang="ko-KR" u="sng" dirty="0" err="1"/>
              <a:t>dplyr</a:t>
            </a:r>
            <a:r>
              <a:rPr lang="en-US" altLang="ko-KR" u="sng" dirty="0"/>
              <a:t>, janitor, </a:t>
            </a:r>
            <a:r>
              <a:rPr lang="en-US" altLang="ko-KR" u="sng" dirty="0" err="1"/>
              <a:t>timevis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mun_mp</a:t>
            </a:r>
            <a:r>
              <a:rPr kumimoji="1" lang="en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parturition()</a:t>
            </a:r>
            <a:br>
              <a:rPr lang="en" altLang="ko-KR" dirty="0"/>
            </a:br>
            <a:r>
              <a:rPr lang="en" altLang="ko-KR" dirty="0">
                <a:hlinkClick r:id="rId3"/>
              </a:rPr>
              <a:t>https://youngjunna.github.io/adatalab/parturition</a:t>
            </a:r>
            <a:endParaRPr kumimoji="1" lang="en" altLang="ko-KR" dirty="0"/>
          </a:p>
          <a:p>
            <a:pPr>
              <a:lnSpc>
                <a:spcPct val="150000"/>
              </a:lnSpc>
            </a:pPr>
            <a:r>
              <a:rPr kumimoji="1" lang="en" altLang="ko-KR" dirty="0"/>
              <a:t>Functions for import the nutrient requirements of dairy cattle.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A44E2D-8BE8-214A-BE67-A722CD0B6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9" y="1980600"/>
            <a:ext cx="4512275" cy="4512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5D497-6FF4-444F-8FE4-0A81D5311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343" y="437727"/>
            <a:ext cx="1699031" cy="16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00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9D2F2-75FD-5A49-B3D5-C75835A3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Package: CH4goat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5AE12-62D9-4348-BC13-5AD2A2B1C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hlinkClick r:id="rId2"/>
              </a:rPr>
              <a:t>https://github.com/adatalab/CH4goat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Imports: </a:t>
            </a:r>
            <a:r>
              <a:rPr lang="en-US" altLang="ko-KR" u="sng" dirty="0" err="1"/>
              <a:t>neuralnet</a:t>
            </a:r>
            <a:endParaRPr kumimoji="1" lang="en" altLang="ko-KR" u="sng" dirty="0"/>
          </a:p>
          <a:p>
            <a:pPr>
              <a:lnSpc>
                <a:spcPct val="150000"/>
              </a:lnSpc>
            </a:pPr>
            <a:r>
              <a:rPr lang="en" altLang="ko-KR" dirty="0"/>
              <a:t>The package contains two black-box model derived from the </a:t>
            </a:r>
            <a:r>
              <a:rPr lang="en" altLang="ko-KR" i="1" dirty="0"/>
              <a:t>in vivo</a:t>
            </a:r>
            <a:r>
              <a:rPr lang="en" altLang="ko-KR" dirty="0"/>
              <a:t> enteric methane dataset using respiration-metabolism chamber system.</a:t>
            </a:r>
          </a:p>
          <a:p>
            <a:pPr>
              <a:lnSpc>
                <a:spcPct val="150000"/>
              </a:lnSpc>
            </a:pPr>
            <a:r>
              <a:rPr lang="en" altLang="ko-KR" dirty="0" err="1"/>
              <a:t>neuralnet</a:t>
            </a:r>
            <a:r>
              <a:rPr lang="en" altLang="ko-KR" dirty="0"/>
              <a:t>::compute(model1, </a:t>
            </a:r>
            <a:r>
              <a:rPr lang="en" altLang="ko-KR" dirty="0" err="1"/>
              <a:t>your_data</a:t>
            </a:r>
            <a:r>
              <a:rPr lang="en" altLang="ko-KR" dirty="0"/>
              <a:t>)</a:t>
            </a:r>
            <a:endParaRPr lang="en-US" altLang="ko-KR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24E31-B7C8-A742-A6C5-D056EEBF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32" y="583000"/>
            <a:ext cx="1699031" cy="16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2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100D4-104C-2846-B4CB-D8A44EFE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Workflow for animal modeling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D9C5E5-02F5-3A44-91F5-59B8CD927829}"/>
              </a:ext>
            </a:extLst>
          </p:cNvPr>
          <p:cNvSpPr/>
          <p:nvPr/>
        </p:nvSpPr>
        <p:spPr>
          <a:xfrm>
            <a:off x="1259407" y="3066774"/>
            <a:ext cx="170110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Input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Nutrients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Environment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Genetics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25A59E-6B20-1B4C-BBF7-92BA3D91576D}"/>
              </a:ext>
            </a:extLst>
          </p:cNvPr>
          <p:cNvSpPr/>
          <p:nvPr/>
        </p:nvSpPr>
        <p:spPr>
          <a:xfrm>
            <a:off x="7894251" y="2374277"/>
            <a:ext cx="3493264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Output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Productivity</a:t>
            </a:r>
          </a:p>
          <a:p>
            <a:r>
              <a:rPr kumimoji="1" lang="en-US" altLang="ko-KR" dirty="0">
                <a:latin typeface="Monaco" pitchFamily="2" charset="0"/>
              </a:rPr>
              <a:t>(milk, meat, reproduce)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Behavior</a:t>
            </a:r>
          </a:p>
          <a:p>
            <a:r>
              <a:rPr kumimoji="1" lang="en-US" altLang="ko-KR" dirty="0">
                <a:latin typeface="Monaco" pitchFamily="2" charset="0"/>
              </a:rPr>
              <a:t>(rumination, moving)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Environment</a:t>
            </a:r>
          </a:p>
          <a:p>
            <a:r>
              <a:rPr kumimoji="1" lang="en-US" altLang="ko-KR" dirty="0">
                <a:latin typeface="Monaco" pitchFamily="2" charset="0"/>
              </a:rPr>
              <a:t>(Greenhouse gas, manure)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Animal welfare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52E910-E7AA-3E41-940D-9B02D971DB16}"/>
              </a:ext>
            </a:extLst>
          </p:cNvPr>
          <p:cNvGrpSpPr/>
          <p:nvPr/>
        </p:nvGrpSpPr>
        <p:grpSpPr>
          <a:xfrm>
            <a:off x="3365871" y="2237015"/>
            <a:ext cx="3682147" cy="3429000"/>
            <a:chOff x="3235243" y="1714500"/>
            <a:chExt cx="3682147" cy="3429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F001CE6-6647-3C43-86ED-46BF9BD0A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43" y="1714500"/>
              <a:ext cx="3682147" cy="3429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C61589-3A9E-D34D-BF19-BA9A1C4AD7F4}"/>
                </a:ext>
              </a:extLst>
            </p:cNvPr>
            <p:cNvSpPr/>
            <p:nvPr/>
          </p:nvSpPr>
          <p:spPr>
            <a:xfrm>
              <a:off x="4350950" y="2359009"/>
              <a:ext cx="2311106" cy="923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Monaco" pitchFamily="2" charset="0"/>
                </a:rPr>
                <a:t># Animal model</a:t>
              </a:r>
            </a:p>
            <a:p>
              <a:endParaRPr kumimoji="1" lang="en-US" altLang="ko-KR" b="1" dirty="0">
                <a:solidFill>
                  <a:schemeClr val="bg1"/>
                </a:solidFill>
                <a:latin typeface="Monaco" pitchFamily="2" charset="0"/>
              </a:endParaRPr>
            </a:p>
            <a:p>
              <a:endParaRPr kumimoji="1" lang="en-US" altLang="ko-KR" b="1" dirty="0">
                <a:solidFill>
                  <a:schemeClr val="bg1"/>
                </a:solidFill>
                <a:latin typeface="Monaco" pitchFamily="2" charset="0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4112D2-7409-FD4E-A586-95794C0E1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851" y="2700174"/>
              <a:ext cx="2027770" cy="1088236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1574B7-64DA-B747-9FD1-931BAFC0395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960514" y="4082437"/>
            <a:ext cx="11786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2A23DEF-253A-6D4F-A695-16A9F35A421F}"/>
              </a:ext>
            </a:extLst>
          </p:cNvPr>
          <p:cNvCxnSpPr>
            <a:cxnSpLocks/>
          </p:cNvCxnSpPr>
          <p:nvPr/>
        </p:nvCxnSpPr>
        <p:spPr>
          <a:xfrm flipV="1">
            <a:off x="7055332" y="4082437"/>
            <a:ext cx="814423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7E8EA56-FBF2-884A-8872-A95F532B5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2" y="3438647"/>
            <a:ext cx="814054" cy="8140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9D9B422-1316-0449-817B-1A0531165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37" y="1998016"/>
            <a:ext cx="814054" cy="8140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1CAF296-9D88-0A4F-B065-77B3A3889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015" y="1361783"/>
            <a:ext cx="814054" cy="81405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42E3365-BA48-834D-B108-8FE587836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3" y="4288783"/>
            <a:ext cx="814054" cy="81405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E14E2E9-FE48-884B-BF49-71EDA3233E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12" y="5142060"/>
            <a:ext cx="814054" cy="81405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06B06AC-6877-4C4D-9129-C658374A2B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0" y="5132836"/>
            <a:ext cx="814054" cy="81405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DB34DC8-2303-4A4C-B5D3-CF1F5B174A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02" y="5142060"/>
            <a:ext cx="814054" cy="8140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DBAC63-14DF-CC47-A56B-FD852770D9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8814" y="2058830"/>
            <a:ext cx="644683" cy="6446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ADA54B9-EBF8-784B-BEFE-7A35D92E7C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2177" y="1958814"/>
            <a:ext cx="765925" cy="88423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C4676C4-5F6E-E244-B68D-151EDD2A0F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29902" y="2058830"/>
            <a:ext cx="1042347" cy="63089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85FD78B-4B67-DF4D-B4D8-F3208DCC5B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75" y="1353609"/>
            <a:ext cx="708719" cy="822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A498AFF-F9DE-8545-AB93-08E801EBD0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697" y="1989799"/>
            <a:ext cx="708719" cy="82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25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516C51-6B07-654E-977A-486753162D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CFA9D2-472B-47A4-A051-C71BB39C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dirty="0"/>
              <a:t>매번 똑같은 보고서 쓰는게 귀찮다면</a:t>
            </a:r>
            <a:r>
              <a:rPr lang="en-US" altLang="ko-KR" sz="3200" dirty="0"/>
              <a:t>..</a:t>
            </a:r>
            <a:endParaRPr 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6000A1-6498-B547-AF87-BF4EEC6D6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18" y="1765030"/>
            <a:ext cx="3048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87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ACE99-83CA-6B42-B7E5-D193EDFD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err="1"/>
              <a:t>HanwooLab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A986F1-DD94-954A-8752-15E472CBBB6B}"/>
              </a:ext>
            </a:extLst>
          </p:cNvPr>
          <p:cNvSpPr/>
          <p:nvPr/>
        </p:nvSpPr>
        <p:spPr>
          <a:xfrm>
            <a:off x="734833" y="2597709"/>
            <a:ext cx="1976823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Input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Carcass info.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Genetic info.</a:t>
            </a:r>
            <a:br>
              <a:rPr kumimoji="1" lang="en-US" altLang="ko-KR" b="1" dirty="0">
                <a:latin typeface="Monaco" pitchFamily="2" charset="0"/>
              </a:rPr>
            </a:br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51A0F-B5AA-4344-93EA-14FD556CBD19}"/>
              </a:ext>
            </a:extLst>
          </p:cNvPr>
          <p:cNvSpPr/>
          <p:nvPr/>
        </p:nvSpPr>
        <p:spPr>
          <a:xfrm>
            <a:off x="618301" y="5229953"/>
            <a:ext cx="34387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Monaco" pitchFamily="2" charset="0"/>
              </a:rPr>
              <a:t>hanwoo</a:t>
            </a:r>
            <a:r>
              <a:rPr kumimoji="1" lang="en-US" altLang="ko-KR" sz="1200" dirty="0">
                <a:latin typeface="Monaco" pitchFamily="2" charset="0"/>
              </a:rPr>
              <a:t>::</a:t>
            </a:r>
            <a:r>
              <a:rPr kumimoji="1" lang="en-US" altLang="ko-KR" sz="1200" dirty="0" err="1">
                <a:latin typeface="Monaco" pitchFamily="2" charset="0"/>
              </a:rPr>
              <a:t>hanwoo_info</a:t>
            </a:r>
            <a:r>
              <a:rPr kumimoji="1" lang="en-US" altLang="ko-KR" sz="1200" dirty="0">
                <a:latin typeface="Monaco" pitchFamily="2" charset="0"/>
              </a:rPr>
              <a:t>(“002123456789”)</a:t>
            </a:r>
          </a:p>
          <a:p>
            <a:pPr algn="ctr"/>
            <a:r>
              <a:rPr kumimoji="1" lang="en-US" altLang="ko-KR" sz="1200" dirty="0">
                <a:latin typeface="Monaco" pitchFamily="2" charset="0"/>
              </a:rPr>
              <a:t>+</a:t>
            </a:r>
          </a:p>
          <a:p>
            <a:pPr algn="ctr"/>
            <a:r>
              <a:rPr kumimoji="1" lang="en-US" altLang="ko-KR" sz="1200" dirty="0" err="1">
                <a:latin typeface="Monaco" pitchFamily="2" charset="0"/>
              </a:rPr>
              <a:t>hanwoo</a:t>
            </a:r>
            <a:r>
              <a:rPr kumimoji="1" lang="en-US" altLang="ko-KR" sz="1200" dirty="0">
                <a:latin typeface="Monaco" pitchFamily="2" charset="0"/>
              </a:rPr>
              <a:t>::</a:t>
            </a:r>
            <a:r>
              <a:rPr kumimoji="1" lang="en-US" altLang="ko-KR" sz="1200" dirty="0" err="1">
                <a:latin typeface="Monaco" pitchFamily="2" charset="0"/>
              </a:rPr>
              <a:t>hanwoo_bull</a:t>
            </a:r>
            <a:r>
              <a:rPr kumimoji="1" lang="en-US" altLang="ko-KR" sz="1200" dirty="0">
                <a:latin typeface="Monaco" pitchFamily="2" charset="0"/>
              </a:rPr>
              <a:t>(“1080”)</a:t>
            </a:r>
          </a:p>
          <a:p>
            <a:pPr algn="ctr"/>
            <a:r>
              <a:rPr kumimoji="1" lang="en-US" altLang="ko-KR" sz="1200" dirty="0">
                <a:latin typeface="Monaco" pitchFamily="2" charset="0"/>
              </a:rPr>
              <a:t>+</a:t>
            </a:r>
          </a:p>
          <a:p>
            <a:pPr algn="ctr"/>
            <a:r>
              <a:rPr kumimoji="1" lang="en-US" altLang="ko-KR" sz="1200" dirty="0" err="1">
                <a:latin typeface="Monaco" pitchFamily="2" charset="0"/>
              </a:rPr>
              <a:t>Rselenium</a:t>
            </a:r>
            <a:r>
              <a:rPr kumimoji="1" lang="en-US" altLang="ko-KR" sz="1200" dirty="0">
                <a:latin typeface="Monaco" pitchFamily="2" charset="0"/>
              </a:rPr>
              <a:t> + </a:t>
            </a:r>
            <a:r>
              <a:rPr kumimoji="1" lang="en-US" altLang="ko-KR" sz="1200" dirty="0" err="1">
                <a:latin typeface="Monaco" pitchFamily="2" charset="0"/>
              </a:rPr>
              <a:t>rvest</a:t>
            </a:r>
            <a:endParaRPr lang="ko-KR" altLang="en-US" sz="1200" dirty="0"/>
          </a:p>
        </p:txBody>
      </p:sp>
      <p:pic>
        <p:nvPicPr>
          <p:cNvPr id="7" name="Picture 12" descr="ì¶ì°ë¬¼íì§íê°ì">
            <a:extLst>
              <a:ext uri="{FF2B5EF4-FFF2-40B4-BE49-F238E27FC236}">
                <a16:creationId xmlns:a16="http://schemas.microsoft.com/office/drawing/2014/main" id="{99BCF32B-A504-6142-A2BA-B0ECCBD9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2" y="3568523"/>
            <a:ext cx="1498180" cy="22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ì¬ë¨ë²ì¸ íêµ­ì¢ì¶ê°ëíí">
            <a:extLst>
              <a:ext uri="{FF2B5EF4-FFF2-40B4-BE49-F238E27FC236}">
                <a16:creationId xmlns:a16="http://schemas.microsoft.com/office/drawing/2014/main" id="{A08A13D6-84CF-304F-BFDA-18E88B7D9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02" y="4439974"/>
            <a:ext cx="1438090" cy="2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AD67F76-A6C7-2645-9675-6B127D599801}"/>
              </a:ext>
            </a:extLst>
          </p:cNvPr>
          <p:cNvSpPr/>
          <p:nvPr/>
        </p:nvSpPr>
        <p:spPr>
          <a:xfrm>
            <a:off x="3853694" y="2885584"/>
            <a:ext cx="4023360" cy="16497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74ABB7-763E-E84B-A0FE-A72C29CECFB6}"/>
              </a:ext>
            </a:extLst>
          </p:cNvPr>
          <p:cNvSpPr/>
          <p:nvPr/>
        </p:nvSpPr>
        <p:spPr>
          <a:xfrm>
            <a:off x="3556721" y="2365809"/>
            <a:ext cx="4707419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</a:t>
            </a:r>
            <a:r>
              <a:rPr kumimoji="1" lang="en-US" altLang="ko-KR" b="1" dirty="0" err="1">
                <a:latin typeface="Monaco" pitchFamily="2" charset="0"/>
              </a:rPr>
              <a:t>HanwooLab</a:t>
            </a:r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Data processing/cleansing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Modeling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Clustering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5ADA4E5-AE54-2D47-9A79-520F8FB69521}"/>
              </a:ext>
            </a:extLst>
          </p:cNvPr>
          <p:cNvCxnSpPr>
            <a:cxnSpLocks/>
          </p:cNvCxnSpPr>
          <p:nvPr/>
        </p:nvCxnSpPr>
        <p:spPr>
          <a:xfrm>
            <a:off x="2711656" y="4328188"/>
            <a:ext cx="8450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027932-79C5-2445-A849-B069B9F08098}"/>
              </a:ext>
            </a:extLst>
          </p:cNvPr>
          <p:cNvCxnSpPr>
            <a:cxnSpLocks/>
          </p:cNvCxnSpPr>
          <p:nvPr/>
        </p:nvCxnSpPr>
        <p:spPr>
          <a:xfrm>
            <a:off x="8277249" y="4307752"/>
            <a:ext cx="1015139" cy="204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DA4D33-79C0-A64A-98C2-F6F9D92A3D77}"/>
              </a:ext>
            </a:extLst>
          </p:cNvPr>
          <p:cNvSpPr/>
          <p:nvPr/>
        </p:nvSpPr>
        <p:spPr>
          <a:xfrm>
            <a:off x="9305497" y="3799278"/>
            <a:ext cx="2252540" cy="17058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# Output</a:t>
            </a:r>
            <a:endParaRPr kumimoji="1" lang="en-US" altLang="ko-KR" dirty="0">
              <a:latin typeface="Monaco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Productivity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Animal welfare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Farm management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9127FC-36F6-7D43-9511-E2ED9BB25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28" y="3568523"/>
            <a:ext cx="814054" cy="8140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504587-B17F-7648-A347-7B240A296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497" y="2208397"/>
            <a:ext cx="2265650" cy="15434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5201E2-E6C9-F943-8D5B-569A22BFC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365" y="3568523"/>
            <a:ext cx="814054" cy="8140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ACD019-EF1F-E74E-8338-2BE44EAC9F40}"/>
              </a:ext>
            </a:extLst>
          </p:cNvPr>
          <p:cNvSpPr/>
          <p:nvPr/>
        </p:nvSpPr>
        <p:spPr>
          <a:xfrm>
            <a:off x="838199" y="1524888"/>
            <a:ext cx="8380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ko-KR" dirty="0">
                <a:hlinkClick r:id="rId7"/>
              </a:rPr>
              <a:t>https://adatalab.github.io/hanwoolab-example/</a:t>
            </a:r>
            <a:r>
              <a:rPr kumimoji="1" lang="en" altLang="ko-KR" dirty="0"/>
              <a:t>		id: user	pw: pass</a:t>
            </a:r>
          </a:p>
        </p:txBody>
      </p:sp>
    </p:spTree>
    <p:extLst>
      <p:ext uri="{BB962C8B-B14F-4D97-AF65-F5344CB8AC3E}">
        <p14:creationId xmlns:p14="http://schemas.microsoft.com/office/powerpoint/2010/main" val="1937789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D5F9D3-E617-6C4B-AC83-B7394541238E}"/>
              </a:ext>
            </a:extLst>
          </p:cNvPr>
          <p:cNvSpPr/>
          <p:nvPr/>
        </p:nvSpPr>
        <p:spPr>
          <a:xfrm>
            <a:off x="4150579" y="3168298"/>
            <a:ext cx="4023360" cy="164977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4DA6CC-A73C-544E-8C1D-835D4CEE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err="1"/>
              <a:t>DairyLab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F4202A-3B7F-194B-BF7B-56D02480BA11}"/>
              </a:ext>
            </a:extLst>
          </p:cNvPr>
          <p:cNvSpPr/>
          <p:nvPr/>
        </p:nvSpPr>
        <p:spPr>
          <a:xfrm>
            <a:off x="423574" y="2903593"/>
            <a:ext cx="2941831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Input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Cow performance test</a:t>
            </a:r>
            <a:br>
              <a:rPr kumimoji="1" lang="en-US" altLang="ko-KR" b="1" dirty="0">
                <a:latin typeface="Monaco" pitchFamily="2" charset="0"/>
              </a:rPr>
            </a:br>
            <a:r>
              <a:rPr kumimoji="1" lang="en-US" altLang="ko-KR" b="1" dirty="0">
                <a:latin typeface="Monaco" pitchFamily="2" charset="0"/>
              </a:rPr>
              <a:t>(monthly)</a:t>
            </a:r>
            <a:br>
              <a:rPr kumimoji="1" lang="en-US" altLang="ko-KR" b="1" dirty="0">
                <a:latin typeface="Monaco" pitchFamily="2" charset="0"/>
              </a:rPr>
            </a:br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</p:txBody>
      </p:sp>
      <p:pic>
        <p:nvPicPr>
          <p:cNvPr id="7" name="Picture 10" descr="ì¬ë¨ë²ì¸ íêµ­ì¢ì¶ê°ëíí">
            <a:extLst>
              <a:ext uri="{FF2B5EF4-FFF2-40B4-BE49-F238E27FC236}">
                <a16:creationId xmlns:a16="http://schemas.microsoft.com/office/drawing/2014/main" id="{2B71FCD0-A882-7442-8E4B-393CC358A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6" y="4342484"/>
            <a:ext cx="1438090" cy="2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90801A6-18A6-AF4C-9C1C-3BF8CE872FB6}"/>
              </a:ext>
            </a:extLst>
          </p:cNvPr>
          <p:cNvSpPr/>
          <p:nvPr/>
        </p:nvSpPr>
        <p:spPr>
          <a:xfrm>
            <a:off x="3853606" y="2648523"/>
            <a:ext cx="4707419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</a:t>
            </a:r>
            <a:r>
              <a:rPr kumimoji="1" lang="en-US" altLang="ko-KR" b="1" dirty="0" err="1">
                <a:latin typeface="Monaco" pitchFamily="2" charset="0"/>
              </a:rPr>
              <a:t>DairyLab</a:t>
            </a:r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Data processing/cleansing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Visualization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Clustering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  Modeling</a:t>
            </a:r>
          </a:p>
          <a:p>
            <a:endParaRPr kumimoji="1" lang="en-US" altLang="ko-KR" b="1" dirty="0">
              <a:latin typeface="Monaco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626FF3-CAAC-4F40-B246-F00C9C61A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19" y="3813061"/>
            <a:ext cx="814054" cy="81405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53188CC-A1DF-AC45-9E86-89234B07C787}"/>
              </a:ext>
            </a:extLst>
          </p:cNvPr>
          <p:cNvCxnSpPr>
            <a:cxnSpLocks/>
          </p:cNvCxnSpPr>
          <p:nvPr/>
        </p:nvCxnSpPr>
        <p:spPr>
          <a:xfrm>
            <a:off x="3365405" y="4598415"/>
            <a:ext cx="48820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0097919-7BEA-7A48-8227-F38DE65822CC}"/>
              </a:ext>
            </a:extLst>
          </p:cNvPr>
          <p:cNvCxnSpPr>
            <a:cxnSpLocks/>
          </p:cNvCxnSpPr>
          <p:nvPr/>
        </p:nvCxnSpPr>
        <p:spPr>
          <a:xfrm>
            <a:off x="8573545" y="4610902"/>
            <a:ext cx="6579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B340AF-3BD1-8C4E-A90E-B02DBF3318D8}"/>
              </a:ext>
            </a:extLst>
          </p:cNvPr>
          <p:cNvSpPr/>
          <p:nvPr/>
        </p:nvSpPr>
        <p:spPr>
          <a:xfrm>
            <a:off x="9244574" y="4081992"/>
            <a:ext cx="2252540" cy="17058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# Output</a:t>
            </a:r>
            <a:endParaRPr kumimoji="1" lang="en-US" altLang="ko-KR" dirty="0">
              <a:latin typeface="Monaco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Productivity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Animal welfare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Monaco" pitchFamily="2" charset="0"/>
              </a:rPr>
              <a:t>Farm management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DFF4811-CAD0-264A-9915-CDBD9ADDC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465" y="2315372"/>
            <a:ext cx="2274469" cy="170585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B9FA09-2B31-0C4C-BFCD-9698287FD0CF}"/>
              </a:ext>
            </a:extLst>
          </p:cNvPr>
          <p:cNvSpPr/>
          <p:nvPr/>
        </p:nvSpPr>
        <p:spPr>
          <a:xfrm>
            <a:off x="423574" y="5079658"/>
            <a:ext cx="2601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dirty="0" err="1">
                <a:latin typeface="Monaco" pitchFamily="2" charset="0"/>
              </a:rPr>
              <a:t>dairyCattle</a:t>
            </a:r>
            <a:r>
              <a:rPr kumimoji="1" lang="en-US" altLang="ko-KR" sz="1200" dirty="0">
                <a:latin typeface="Monaco" pitchFamily="2" charset="0"/>
              </a:rPr>
              <a:t>::</a:t>
            </a:r>
            <a:r>
              <a:rPr kumimoji="1" lang="en-US" altLang="ko-KR" sz="1200" dirty="0" err="1">
                <a:latin typeface="Monaco" pitchFamily="2" charset="0"/>
              </a:rPr>
              <a:t>read_cattle</a:t>
            </a:r>
            <a:r>
              <a:rPr kumimoji="1" lang="en-US" altLang="ko-KR" sz="1200" dirty="0">
                <a:latin typeface="Monaco" pitchFamily="2" charset="0"/>
              </a:rPr>
              <a:t>()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7DB66C-28D9-D64B-906D-34B26100B31D}"/>
              </a:ext>
            </a:extLst>
          </p:cNvPr>
          <p:cNvSpPr/>
          <p:nvPr/>
        </p:nvSpPr>
        <p:spPr>
          <a:xfrm>
            <a:off x="838200" y="1524888"/>
            <a:ext cx="393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ko-KR" dirty="0">
                <a:hlinkClick r:id="rId5"/>
              </a:rPr>
              <a:t>https://adatalab.github.io/dairylab-pro/</a:t>
            </a:r>
            <a:endParaRPr kumimoji="1" lang="en" altLang="ko-KR" dirty="0"/>
          </a:p>
        </p:txBody>
      </p:sp>
    </p:spTree>
    <p:extLst>
      <p:ext uri="{BB962C8B-B14F-4D97-AF65-F5344CB8AC3E}">
        <p14:creationId xmlns:p14="http://schemas.microsoft.com/office/powerpoint/2010/main" val="353464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634D70-CF39-4C44-B3E9-60A9E0AD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6518"/>
            <a:ext cx="10515600" cy="61880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solidFill>
                  <a:srgbClr val="00B050"/>
                </a:solidFill>
                <a:latin typeface="Monaco" pitchFamily="2" charset="0"/>
              </a:rPr>
              <a:t># Research ----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Category &lt;- “Animal science”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 err="1">
                <a:latin typeface="Monaco" pitchFamily="2" charset="0"/>
              </a:rPr>
              <a:t>Category$major</a:t>
            </a:r>
            <a:r>
              <a:rPr kumimoji="1" lang="en-US" altLang="ko-KR" sz="1800" dirty="0">
                <a:latin typeface="Monaco" pitchFamily="2" charset="0"/>
              </a:rPr>
              <a:t> &lt;- “Ruminant nutrition 🐄🐂🐏🦌”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Research &lt;- </a:t>
            </a:r>
            <a:r>
              <a:rPr kumimoji="1" lang="en-US" altLang="ko-KR" sz="1800" b="1" dirty="0" err="1">
                <a:solidFill>
                  <a:srgbClr val="00B050"/>
                </a:solidFill>
                <a:latin typeface="Monaco" pitchFamily="2" charset="0"/>
              </a:rPr>
              <a:t>lapply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r>
              <a:rPr kumimoji="1" lang="en-US" altLang="ko-KR" sz="1800" dirty="0" err="1">
                <a:latin typeface="Monaco" pitchFamily="2" charset="0"/>
              </a:rPr>
              <a:t>AnimalScience</a:t>
            </a:r>
            <a:r>
              <a:rPr kumimoji="1" lang="en-US" altLang="ko-KR" sz="1800" dirty="0">
                <a:latin typeface="Monaco" pitchFamily="2" charset="0"/>
              </a:rPr>
              <a:t>, </a:t>
            </a:r>
            <a:r>
              <a:rPr kumimoji="1" lang="en-US" altLang="ko-KR" sz="1800" b="1" dirty="0">
                <a:solidFill>
                  <a:srgbClr val="E40ECF"/>
                </a:solidFill>
                <a:latin typeface="Monaco" pitchFamily="2" charset="0"/>
              </a:rPr>
              <a:t>function</a:t>
            </a:r>
            <a:r>
              <a:rPr kumimoji="1" lang="en-US" altLang="ko-KR" sz="1800" dirty="0">
                <a:latin typeface="Monaco" pitchFamily="2" charset="0"/>
              </a:rPr>
              <a:t>(x) </a:t>
            </a:r>
            <a:r>
              <a:rPr kumimoji="1" lang="en-US" altLang="ko-KR" sz="1800" dirty="0" err="1">
                <a:latin typeface="Monaco" pitchFamily="2" charset="0"/>
              </a:rPr>
              <a:t>DataScience</a:t>
            </a:r>
            <a:r>
              <a:rPr kumimoji="1" lang="en-US" altLang="ko-KR" sz="1800" dirty="0">
                <a:latin typeface="Monaco" pitchFamily="2" charset="0"/>
              </a:rPr>
              <a:t>(x) * R(x))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800" dirty="0">
              <a:solidFill>
                <a:srgbClr val="00B050"/>
              </a:solidFill>
              <a:latin typeface="Monaco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solidFill>
                  <a:srgbClr val="00B050"/>
                </a:solidFill>
                <a:latin typeface="Monaco" pitchFamily="2" charset="0"/>
              </a:rPr>
              <a:t># Summary ----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Animal 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%&gt;%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  </a:t>
            </a:r>
            <a:r>
              <a:rPr kumimoji="1" lang="en-US" altLang="ko-KR" sz="1800" b="1" dirty="0">
                <a:solidFill>
                  <a:srgbClr val="00B050"/>
                </a:solidFill>
                <a:latin typeface="Monaco" pitchFamily="2" charset="0"/>
              </a:rPr>
              <a:t>Ruminant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for = </a:t>
            </a:r>
            <a:r>
              <a:rPr kumimoji="1" lang="en-US" altLang="ko-KR" sz="1800" dirty="0">
                <a:latin typeface="Monaco" pitchFamily="2" charset="0"/>
              </a:rPr>
              <a:t>c(“dairy”, “beef”, “environment”)) 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%&gt;%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  </a:t>
            </a:r>
            <a:r>
              <a:rPr kumimoji="1" lang="en-US" altLang="ko-KR" sz="1800" b="1" dirty="0">
                <a:solidFill>
                  <a:srgbClr val="00B050"/>
                </a:solidFill>
                <a:latin typeface="Monaco" pitchFamily="2" charset="0"/>
              </a:rPr>
              <a:t>Nutrition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for =</a:t>
            </a:r>
            <a:r>
              <a:rPr kumimoji="1" lang="en-US" altLang="ko-KR" sz="1800" dirty="0">
                <a:latin typeface="Monaco" pitchFamily="2" charset="0"/>
              </a:rPr>
              <a:t> c(“productivity”, “behavior”, “welfare”)) 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%&gt;%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  </a:t>
            </a:r>
            <a:r>
              <a:rPr kumimoji="1" lang="en-US" altLang="ko-KR" sz="1800" b="1" dirty="0">
                <a:solidFill>
                  <a:srgbClr val="00B050"/>
                </a:solidFill>
                <a:latin typeface="Monaco" pitchFamily="2" charset="0"/>
              </a:rPr>
              <a:t>Modeling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method =</a:t>
            </a:r>
            <a:r>
              <a:rPr kumimoji="1" lang="en-US" altLang="ko-KR" sz="1800" dirty="0">
                <a:latin typeface="Monaco" pitchFamily="2" charset="0"/>
              </a:rPr>
              <a:t> “ML”) 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%&gt;%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latin typeface="Monaco" pitchFamily="2" charset="0"/>
              </a:rPr>
              <a:t>  </a:t>
            </a:r>
            <a:r>
              <a:rPr kumimoji="1" lang="en-US" altLang="ko-KR" sz="1800" b="1" dirty="0">
                <a:solidFill>
                  <a:srgbClr val="00B050"/>
                </a:solidFill>
                <a:latin typeface="Monaco" pitchFamily="2" charset="0"/>
              </a:rPr>
              <a:t>R</a:t>
            </a:r>
            <a:r>
              <a:rPr kumimoji="1" lang="en-US" altLang="ko-KR" sz="1800" dirty="0">
                <a:latin typeface="Monaco" pitchFamily="2" charset="0"/>
              </a:rPr>
              <a:t>(</a:t>
            </a:r>
            <a:r>
              <a:rPr kumimoji="1" lang="en-US" altLang="ko-KR" sz="1800" dirty="0">
                <a:solidFill>
                  <a:schemeClr val="accent2">
                    <a:lumMod val="75000"/>
                  </a:schemeClr>
                </a:solidFill>
                <a:latin typeface="Monaco" pitchFamily="2" charset="0"/>
              </a:rPr>
              <a:t>for =</a:t>
            </a:r>
            <a:r>
              <a:rPr kumimoji="1" lang="en-US" altLang="ko-KR" sz="1800" dirty="0">
                <a:latin typeface="Monaco" pitchFamily="2" charset="0"/>
              </a:rPr>
              <a:t> c(“meta-analysis”, “data wrangling”, “visualization”, “Shiny”))  </a:t>
            </a:r>
            <a:endParaRPr kumimoji="1" lang="ko-KR" altLang="en-US" sz="18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166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8247B-57C2-F244-BC50-44D9D364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28" y="2985312"/>
            <a:ext cx="10515600" cy="28527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dirty="0"/>
              <a:t>Conclusion</a:t>
            </a:r>
            <a:br>
              <a:rPr kumimoji="1" lang="en-US" altLang="ko-KR" sz="4000" dirty="0"/>
            </a:br>
            <a:r>
              <a:rPr kumimoji="1" lang="ko-KR" altLang="en-US" sz="2400" b="0" dirty="0"/>
              <a:t>관찰을 잘하는 사람</a:t>
            </a:r>
            <a:br>
              <a:rPr kumimoji="1" lang="en-US" altLang="ko-KR" sz="4000" dirty="0"/>
            </a:b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62593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37A7F-4424-0C49-86E1-C65EE213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딸을 위한 시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sz="2800" dirty="0" err="1"/>
              <a:t>마종하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16FD71-ACFB-CC49-890B-3A0B33ABE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한 시인이 어린 딸에게 말했다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착한 사람도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공부 잘 하는 사람도 다 말고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관찰을 잘하는 사람이 되라고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겨울 창가의 양파는 어떻게 뿌리를 내리며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사람들은 언제 웃고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언제 우는지를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오늘은 학교에 가서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도시락을 안 싸온 아이가 누구인지 살펴서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함께 나누어 먹기도 하라고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2884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1E461-63B9-0648-AC9B-B978F255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Acknowledgement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84F3F-9D7F-B94C-AA17-3D5B99B78FD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 err="1">
                <a:latin typeface="Monaco" pitchFamily="2" charset="0"/>
              </a:rPr>
              <a:t>Animal.environment.lab</a:t>
            </a:r>
            <a:r>
              <a:rPr kumimoji="1" lang="en-US" altLang="ko-KR" dirty="0">
                <a:latin typeface="Monaco" pitchFamily="2" charset="0"/>
              </a:rPr>
              <a:t> &lt;- </a:t>
            </a:r>
            <a:r>
              <a:rPr kumimoji="1" lang="en-US" altLang="ko-KR" b="1" dirty="0">
                <a:solidFill>
                  <a:srgbClr val="00B050"/>
                </a:solidFill>
                <a:latin typeface="Monaco" pitchFamily="2" charset="0"/>
              </a:rPr>
              <a:t>prof</a:t>
            </a:r>
            <a:r>
              <a:rPr kumimoji="1" lang="en-US" altLang="ko-KR" dirty="0">
                <a:latin typeface="Monaco" pitchFamily="2" charset="0"/>
              </a:rPr>
              <a:t>(“</a:t>
            </a:r>
            <a:r>
              <a:rPr kumimoji="1" lang="en-US" altLang="ko-KR" dirty="0" err="1">
                <a:latin typeface="Monaco" pitchFamily="2" charset="0"/>
              </a:rPr>
              <a:t>Sangrak</a:t>
            </a:r>
            <a:r>
              <a:rPr kumimoji="1" lang="en-US" altLang="ko-KR" dirty="0">
                <a:latin typeface="Monaco" pitchFamily="2" charset="0"/>
              </a:rPr>
              <a:t> Lee”)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>
                <a:latin typeface="Monaco" pitchFamily="2" charset="0"/>
              </a:rPr>
              <a:t>[</a:t>
            </a:r>
            <a:r>
              <a:rPr kumimoji="1" lang="en-US" altLang="ko-KR" dirty="0" err="1">
                <a:latin typeface="Monaco" pitchFamily="2" charset="0"/>
              </a:rPr>
              <a:t>rdevteam</a:t>
            </a:r>
            <a:r>
              <a:rPr kumimoji="1" lang="en-US" altLang="ko-KR" dirty="0">
                <a:latin typeface="Monaco" pitchFamily="2" charset="0"/>
              </a:rPr>
              <a:t>](“https://</a:t>
            </a:r>
            <a:r>
              <a:rPr kumimoji="1" lang="en-US" altLang="ko-KR" dirty="0" err="1">
                <a:latin typeface="Monaco" pitchFamily="2" charset="0"/>
              </a:rPr>
              <a:t>github.com</a:t>
            </a:r>
            <a:r>
              <a:rPr kumimoji="1" lang="en-US" altLang="ko-KR" dirty="0">
                <a:latin typeface="Monaco" pitchFamily="2" charset="0"/>
              </a:rPr>
              <a:t>/</a:t>
            </a:r>
            <a:r>
              <a:rPr kumimoji="1" lang="en-US" altLang="ko-KR" dirty="0" err="1">
                <a:latin typeface="Monaco" pitchFamily="2" charset="0"/>
              </a:rPr>
              <a:t>lovetoken</a:t>
            </a:r>
            <a:r>
              <a:rPr kumimoji="1" lang="en-US" altLang="ko-KR" dirty="0">
                <a:latin typeface="Monaco" pitchFamily="2" charset="0"/>
              </a:rPr>
              <a:t>/</a:t>
            </a:r>
            <a:r>
              <a:rPr kumimoji="1" lang="en-US" altLang="ko-KR" dirty="0" err="1">
                <a:latin typeface="Monaco" pitchFamily="2" charset="0"/>
              </a:rPr>
              <a:t>rdevteam</a:t>
            </a:r>
            <a:r>
              <a:rPr kumimoji="1" lang="en-US" altLang="ko-KR" dirty="0">
                <a:latin typeface="Monaco" pitchFamily="2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850321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476A-E1BD-6345-972B-F634162D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761D53-E959-A44D-A67E-1887989E6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Q&amp;A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6435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8247B-57C2-F244-BC50-44D9D364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28" y="3126558"/>
            <a:ext cx="10515600" cy="28527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dirty="0"/>
              <a:t>Introduction: </a:t>
            </a:r>
            <a:br>
              <a:rPr kumimoji="1" lang="en-US" altLang="ko-KR" sz="4000" dirty="0"/>
            </a:br>
            <a:r>
              <a:rPr kumimoji="1" lang="en-US" altLang="ko-KR" sz="4000" b="0" dirty="0"/>
              <a:t>Data science + Animal science</a:t>
            </a:r>
            <a:br>
              <a:rPr kumimoji="1" lang="en-US" altLang="ko-KR" sz="4000" dirty="0"/>
            </a:b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0175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100D4-104C-2846-B4CB-D8A44EFE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I’m an animal scientist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D9C5E5-02F5-3A44-91F5-59B8CD927829}"/>
              </a:ext>
            </a:extLst>
          </p:cNvPr>
          <p:cNvSpPr/>
          <p:nvPr/>
        </p:nvSpPr>
        <p:spPr>
          <a:xfrm>
            <a:off x="1055300" y="2878995"/>
            <a:ext cx="170110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Input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Nutrients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Environment</a:t>
            </a:r>
          </a:p>
          <a:p>
            <a:endParaRPr kumimoji="1" lang="en-US" altLang="ko-KR" b="1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Genetics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25A59E-6B20-1B4C-BBF7-92BA3D91576D}"/>
              </a:ext>
            </a:extLst>
          </p:cNvPr>
          <p:cNvSpPr/>
          <p:nvPr/>
        </p:nvSpPr>
        <p:spPr>
          <a:xfrm>
            <a:off x="7690144" y="2186498"/>
            <a:ext cx="3493264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Monaco" pitchFamily="2" charset="0"/>
              </a:rPr>
              <a:t># Output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Productivity</a:t>
            </a:r>
          </a:p>
          <a:p>
            <a:r>
              <a:rPr kumimoji="1" lang="en-US" altLang="ko-KR" dirty="0">
                <a:latin typeface="Monaco" pitchFamily="2" charset="0"/>
              </a:rPr>
              <a:t>(milk, meat, reproduce)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Behavior</a:t>
            </a:r>
          </a:p>
          <a:p>
            <a:r>
              <a:rPr kumimoji="1" lang="en-US" altLang="ko-KR" dirty="0">
                <a:latin typeface="Monaco" pitchFamily="2" charset="0"/>
              </a:rPr>
              <a:t>(rumination, moving)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Environment</a:t>
            </a:r>
          </a:p>
          <a:p>
            <a:r>
              <a:rPr kumimoji="1" lang="en-US" altLang="ko-KR" dirty="0">
                <a:latin typeface="Monaco" pitchFamily="2" charset="0"/>
              </a:rPr>
              <a:t>(Greenhouse gas, manure)</a:t>
            </a:r>
          </a:p>
          <a:p>
            <a:endParaRPr kumimoji="1" lang="en-US" altLang="ko-KR" dirty="0">
              <a:latin typeface="Monaco" pitchFamily="2" charset="0"/>
            </a:endParaRPr>
          </a:p>
          <a:p>
            <a:r>
              <a:rPr kumimoji="1" lang="en-US" altLang="ko-KR" b="1" dirty="0">
                <a:latin typeface="Monaco" pitchFamily="2" charset="0"/>
              </a:rPr>
              <a:t>Animal welfare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52E910-E7AA-3E41-940D-9B02D971DB16}"/>
              </a:ext>
            </a:extLst>
          </p:cNvPr>
          <p:cNvGrpSpPr/>
          <p:nvPr/>
        </p:nvGrpSpPr>
        <p:grpSpPr>
          <a:xfrm>
            <a:off x="3161764" y="2049236"/>
            <a:ext cx="3682147" cy="3429000"/>
            <a:chOff x="3235243" y="1714500"/>
            <a:chExt cx="3682147" cy="3429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F001CE6-6647-3C43-86ED-46BF9BD0A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43" y="1714500"/>
              <a:ext cx="3682147" cy="3429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C61589-3A9E-D34D-BF19-BA9A1C4AD7F4}"/>
                </a:ext>
              </a:extLst>
            </p:cNvPr>
            <p:cNvSpPr/>
            <p:nvPr/>
          </p:nvSpPr>
          <p:spPr>
            <a:xfrm>
              <a:off x="4350950" y="2359009"/>
              <a:ext cx="2311106" cy="923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Monaco" pitchFamily="2" charset="0"/>
                </a:rPr>
                <a:t># Animal model</a:t>
              </a:r>
            </a:p>
            <a:p>
              <a:endParaRPr kumimoji="1" lang="en-US" altLang="ko-KR" b="1" dirty="0">
                <a:solidFill>
                  <a:schemeClr val="bg1"/>
                </a:solidFill>
                <a:latin typeface="Monaco" pitchFamily="2" charset="0"/>
              </a:endParaRPr>
            </a:p>
            <a:p>
              <a:endParaRPr kumimoji="1" lang="en-US" altLang="ko-KR" b="1" dirty="0">
                <a:solidFill>
                  <a:schemeClr val="bg1"/>
                </a:solidFill>
                <a:latin typeface="Monaco" pitchFamily="2" charset="0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4112D2-7409-FD4E-A586-95794C0E1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851" y="2700174"/>
              <a:ext cx="2027770" cy="1088236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1574B7-64DA-B747-9FD1-931BAFC0395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56407" y="3894658"/>
            <a:ext cx="11786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2A23DEF-253A-6D4F-A695-16A9F35A421F}"/>
              </a:ext>
            </a:extLst>
          </p:cNvPr>
          <p:cNvCxnSpPr>
            <a:cxnSpLocks/>
          </p:cNvCxnSpPr>
          <p:nvPr/>
        </p:nvCxnSpPr>
        <p:spPr>
          <a:xfrm flipV="1">
            <a:off x="6851225" y="3894658"/>
            <a:ext cx="814423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85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DCB2D-AC5D-CA40-AC5F-9FFDE518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엄마가 상상하는 나의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2110A-5604-C543-9171-D451F045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03" y="1784194"/>
            <a:ext cx="6144325" cy="40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A953F-B737-7344-B5DB-33FEE210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64" y="194140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실제 나의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4FC33-DFB6-D54D-BFCD-A7BF8B963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4" y="1351466"/>
            <a:ext cx="3208765" cy="2406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E915D4-E500-D24C-9B7A-5C97B178C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56" y="1351466"/>
            <a:ext cx="2906613" cy="51673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3C0734-4AC3-A748-9292-CEC3693C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5" y="4112205"/>
            <a:ext cx="3208764" cy="24065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62D514-76D2-C543-979A-56B1354CD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51" y="1351467"/>
            <a:ext cx="3875483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9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6B31E-228B-45BC-869C-0D652393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+ Animal Science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CCB5E-B092-413D-ADB5-38617B7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78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이전에는 사람이 손으로 기록하고 관리해야 했던 데이터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60015C-E94F-461C-9E4C-D1E8862A6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1929" y="2084852"/>
            <a:ext cx="2868444" cy="38245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A1F9BA-F1BB-4AD7-9EE1-BC0661211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32177" y="2084852"/>
            <a:ext cx="2868444" cy="382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7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27DED-4709-43A7-8648-8E5CA76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Science + Animal Science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4E28F-5B7F-421B-863E-9DCE6454D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14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축산분야에서 </a:t>
            </a:r>
            <a:r>
              <a:rPr lang="en-US" altLang="ko-KR" dirty="0"/>
              <a:t>IoT</a:t>
            </a:r>
            <a:r>
              <a:rPr lang="ko-KR" altLang="en-US" dirty="0"/>
              <a:t>의 발달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IoT</a:t>
            </a:r>
            <a:r>
              <a:rPr lang="ko-KR" altLang="en-US" sz="2400" dirty="0"/>
              <a:t>의 핵심 </a:t>
            </a:r>
            <a:r>
              <a:rPr lang="en-US" altLang="ko-KR" sz="2400" dirty="0"/>
              <a:t>== </a:t>
            </a:r>
            <a:r>
              <a:rPr lang="ko-KR" altLang="en-US" sz="2400" dirty="0"/>
              <a:t>자동화된 많은 센서</a:t>
            </a:r>
            <a:r>
              <a:rPr lang="en-US" altLang="ko-KR" sz="2400" dirty="0"/>
              <a:t>(sensor)		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기록되지 않던 동물들의 정보들이 데이터로 남기 시작함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2050" name="Picture 2" descr="ë¡ë´ì°©ì ê¸°ì ëí ì´ë¯¸ì§ ê²ìê²°ê³¼">
            <a:extLst>
              <a:ext uri="{FF2B5EF4-FFF2-40B4-BE49-F238E27FC236}">
                <a16:creationId xmlns:a16="http://schemas.microsoft.com/office/drawing/2014/main" id="{9588E81B-C4CF-4F6F-AD33-A0C9A4B98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83" y="770501"/>
            <a:ext cx="2541515" cy="17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maxtecì ëí ì´ë¯¸ì§ ê²ìê²°ê³¼">
            <a:extLst>
              <a:ext uri="{FF2B5EF4-FFF2-40B4-BE49-F238E27FC236}">
                <a16:creationId xmlns:a16="http://schemas.microsoft.com/office/drawing/2014/main" id="{63D20CA5-1003-49FA-A852-0A770F609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08" y="2409237"/>
            <a:ext cx="3199488" cy="21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eather iconì ëí ì´ë¯¸ì§ ê²ìê²°ê³¼">
            <a:extLst>
              <a:ext uri="{FF2B5EF4-FFF2-40B4-BE49-F238E27FC236}">
                <a16:creationId xmlns:a16="http://schemas.microsoft.com/office/drawing/2014/main" id="{DA91E766-BC3C-40F7-85BF-94EA42533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82" y="3927826"/>
            <a:ext cx="2857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oud serviceì ëí ì´ë¯¸ì§ ê²ìê²°ê³¼">
            <a:extLst>
              <a:ext uri="{FF2B5EF4-FFF2-40B4-BE49-F238E27FC236}">
                <a16:creationId xmlns:a16="http://schemas.microsoft.com/office/drawing/2014/main" id="{F44CC585-D388-41F8-B5E5-4608CEBE9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801" y="4219641"/>
            <a:ext cx="3078499" cy="20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0B43DF4-D29F-409C-AC9A-86486D0D36E6}"/>
              </a:ext>
            </a:extLst>
          </p:cNvPr>
          <p:cNvSpPr/>
          <p:nvPr/>
        </p:nvSpPr>
        <p:spPr>
          <a:xfrm>
            <a:off x="3909308" y="4743030"/>
            <a:ext cx="1408109" cy="105564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E40355-0307-4286-B4B1-9EA582423EB4}"/>
              </a:ext>
            </a:extLst>
          </p:cNvPr>
          <p:cNvSpPr/>
          <p:nvPr/>
        </p:nvSpPr>
        <p:spPr>
          <a:xfrm>
            <a:off x="6311424" y="5037551"/>
            <a:ext cx="1291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/>
              <a:t>DATA</a:t>
            </a:r>
            <a:endParaRPr lang="en-US" sz="4000" b="1" dirty="0"/>
          </a:p>
        </p:txBody>
      </p:sp>
      <p:pic>
        <p:nvPicPr>
          <p:cNvPr id="2052" name="Picture 4" descr="Cowmanagerì ëí ì´ë¯¸ì§ ê²ìê²°ê³¼">
            <a:extLst>
              <a:ext uri="{FF2B5EF4-FFF2-40B4-BE49-F238E27FC236}">
                <a16:creationId xmlns:a16="http://schemas.microsoft.com/office/drawing/2014/main" id="{F0AF640F-0930-47AD-A3A5-5849C45A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15" y="4062424"/>
            <a:ext cx="2809406" cy="14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774ACD7-8D96-4F09-BA38-A393E1BCEA21}"/>
              </a:ext>
            </a:extLst>
          </p:cNvPr>
          <p:cNvSpPr/>
          <p:nvPr/>
        </p:nvSpPr>
        <p:spPr>
          <a:xfrm rot="9514583">
            <a:off x="8343146" y="4327017"/>
            <a:ext cx="1408109" cy="105564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4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842</Words>
  <Application>Microsoft Macintosh PowerPoint</Application>
  <PresentationFormat>와이드스크린</PresentationFormat>
  <Paragraphs>236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Monaco</vt:lpstr>
      <vt:lpstr>Wingdings</vt:lpstr>
      <vt:lpstr>Office 테마</vt:lpstr>
      <vt:lpstr>R for animal science: project adatalab</vt:lpstr>
      <vt:lpstr>library(youngjunna)</vt:lpstr>
      <vt:lpstr>PowerPoint 프레젠테이션</vt:lpstr>
      <vt:lpstr>Introduction:  Data science + Animal science </vt:lpstr>
      <vt:lpstr>I’m an animal scientist</vt:lpstr>
      <vt:lpstr>엄마가 상상하는 나의 모습</vt:lpstr>
      <vt:lpstr>실제 나의 모습</vt:lpstr>
      <vt:lpstr>Data Science + Animal Science</vt:lpstr>
      <vt:lpstr>Data Science + Animal Science</vt:lpstr>
      <vt:lpstr>열화상 카메라를 이용한 동물 행동 추적</vt:lpstr>
      <vt:lpstr>우리나라의 여건 = 수많은 데이터들이 비교적 체계적으로 관리되고 있음</vt:lpstr>
      <vt:lpstr>ㄱ한우 협동조합 데이터(2014-2017)</vt:lpstr>
      <vt:lpstr>넘치는 데이터를 어떻게 감당할 것인가?</vt:lpstr>
      <vt:lpstr>포닥은 넘치는 데이터를 어떻게 감당할 것인가?</vt:lpstr>
      <vt:lpstr>동물 영양학의 바이블: 사양표준</vt:lpstr>
      <vt:lpstr>모든 동물에게 균형적인 단 하나의 사료는 없다.</vt:lpstr>
      <vt:lpstr>교과서 vs. 현실</vt:lpstr>
      <vt:lpstr>평균에 대해서</vt:lpstr>
      <vt:lpstr>R packages for Animal science: Project animal data lab. (adatalab)  </vt:lpstr>
      <vt:lpstr>작은 모델 만들기 프로젝트</vt:lpstr>
      <vt:lpstr>Project animal data lab. (adatalab)</vt:lpstr>
      <vt:lpstr>Package: feed</vt:lpstr>
      <vt:lpstr>Package: hanwoo</vt:lpstr>
      <vt:lpstr>Package: dairyCattle</vt:lpstr>
      <vt:lpstr>Package: CH4goat</vt:lpstr>
      <vt:lpstr>Workflow for animal modeling</vt:lpstr>
      <vt:lpstr>매번 똑같은 보고서 쓰는게 귀찮다면..</vt:lpstr>
      <vt:lpstr>HanwooLab</vt:lpstr>
      <vt:lpstr>DairyLab</vt:lpstr>
      <vt:lpstr>Conclusion 관찰을 잘하는 사람 </vt:lpstr>
      <vt:lpstr>딸을 위한 시 / 마종하</vt:lpstr>
      <vt:lpstr>Acknowledgement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Animal science</dc:title>
  <dc:creator>ruminoreticulum@gmail.com</dc:creator>
  <cp:lastModifiedBy>ruminoreticulum@gmail.com</cp:lastModifiedBy>
  <cp:revision>74</cp:revision>
  <dcterms:created xsi:type="dcterms:W3CDTF">2018-07-13T05:47:41Z</dcterms:created>
  <dcterms:modified xsi:type="dcterms:W3CDTF">2019-01-21T09:53:00Z</dcterms:modified>
</cp:coreProperties>
</file>